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324" r:id="rId3"/>
    <p:sldId id="323" r:id="rId4"/>
    <p:sldId id="429" r:id="rId5"/>
    <p:sldId id="430" r:id="rId6"/>
    <p:sldId id="424" r:id="rId7"/>
    <p:sldId id="431" r:id="rId8"/>
    <p:sldId id="432" r:id="rId9"/>
    <p:sldId id="443" r:id="rId10"/>
    <p:sldId id="435" r:id="rId11"/>
    <p:sldId id="436" r:id="rId12"/>
    <p:sldId id="437" r:id="rId13"/>
    <p:sldId id="438" r:id="rId14"/>
    <p:sldId id="439" r:id="rId15"/>
    <p:sldId id="440" r:id="rId16"/>
    <p:sldId id="441" r:id="rId17"/>
    <p:sldId id="444" r:id="rId18"/>
    <p:sldId id="445" r:id="rId19"/>
    <p:sldId id="446" r:id="rId20"/>
    <p:sldId id="447" r:id="rId21"/>
    <p:sldId id="448" r:id="rId22"/>
    <p:sldId id="449" r:id="rId23"/>
    <p:sldId id="450" r:id="rId24"/>
    <p:sldId id="452" r:id="rId25"/>
    <p:sldId id="451" r:id="rId26"/>
    <p:sldId id="453" r:id="rId27"/>
    <p:sldId id="454" r:id="rId28"/>
    <p:sldId id="455" r:id="rId29"/>
    <p:sldId id="457" r:id="rId30"/>
    <p:sldId id="456" r:id="rId31"/>
    <p:sldId id="458" r:id="rId32"/>
    <p:sldId id="460" r:id="rId33"/>
    <p:sldId id="459" r:id="rId34"/>
    <p:sldId id="394" r:id="rId35"/>
  </p:sldIdLst>
  <p:sldSz cx="9144000" cy="6858000" type="screen4x3"/>
  <p:notesSz cx="6858000" cy="9144000"/>
  <p:custDataLst>
    <p:tags r:id="rId37"/>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02360"/>
    <a:srgbClr val="0D9F48"/>
    <a:srgbClr val="000099"/>
    <a:srgbClr val="0D539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80072" autoAdjust="0"/>
  </p:normalViewPr>
  <p:slideViewPr>
    <p:cSldViewPr>
      <p:cViewPr varScale="1">
        <p:scale>
          <a:sx n="59" d="100"/>
          <a:sy n="59" d="100"/>
        </p:scale>
        <p:origin x="1704"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165FF8-FE26-474A-9E6A-24ADB0B8AB87}" type="datetimeFigureOut">
              <a:rPr lang="en-US" smtClean="0"/>
              <a:t>6/8/2015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E67191-BC20-411C-9DA9-D935FA986DA1}" type="slidenum">
              <a:rPr lang="en-US" smtClean="0"/>
              <a:t>‹#›</a:t>
            </a:fld>
            <a:endParaRPr lang="en-US"/>
          </a:p>
        </p:txBody>
      </p:sp>
    </p:spTree>
    <p:extLst>
      <p:ext uri="{BB962C8B-B14F-4D97-AF65-F5344CB8AC3E}">
        <p14:creationId xmlns:p14="http://schemas.microsoft.com/office/powerpoint/2010/main" val="3518413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E67191-BC20-411C-9DA9-D935FA986DA1}" type="slidenum">
              <a:rPr lang="en-US" smtClean="0"/>
              <a:t>1</a:t>
            </a:fld>
            <a:endParaRPr lang="en-US"/>
          </a:p>
        </p:txBody>
      </p:sp>
    </p:spTree>
    <p:extLst>
      <p:ext uri="{BB962C8B-B14F-4D97-AF65-F5344CB8AC3E}">
        <p14:creationId xmlns:p14="http://schemas.microsoft.com/office/powerpoint/2010/main" val="1797473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E67191-BC20-411C-9DA9-D935FA986DA1}" type="slidenum">
              <a:rPr lang="en-US" smtClean="0"/>
              <a:t>21</a:t>
            </a:fld>
            <a:endParaRPr lang="en-US"/>
          </a:p>
        </p:txBody>
      </p:sp>
    </p:spTree>
    <p:extLst>
      <p:ext uri="{BB962C8B-B14F-4D97-AF65-F5344CB8AC3E}">
        <p14:creationId xmlns:p14="http://schemas.microsoft.com/office/powerpoint/2010/main" val="3241252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E67191-BC20-411C-9DA9-D935FA986DA1}" type="slidenum">
              <a:rPr lang="en-US" smtClean="0"/>
              <a:t>26</a:t>
            </a:fld>
            <a:endParaRPr lang="en-US"/>
          </a:p>
        </p:txBody>
      </p:sp>
    </p:spTree>
    <p:extLst>
      <p:ext uri="{BB962C8B-B14F-4D97-AF65-F5344CB8AC3E}">
        <p14:creationId xmlns:p14="http://schemas.microsoft.com/office/powerpoint/2010/main" val="2572622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E67191-BC20-411C-9DA9-D935FA986DA1}" type="slidenum">
              <a:rPr lang="en-US" smtClean="0"/>
              <a:t>3</a:t>
            </a:fld>
            <a:endParaRPr lang="en-US"/>
          </a:p>
        </p:txBody>
      </p:sp>
    </p:spTree>
    <p:extLst>
      <p:ext uri="{BB962C8B-B14F-4D97-AF65-F5344CB8AC3E}">
        <p14:creationId xmlns:p14="http://schemas.microsoft.com/office/powerpoint/2010/main" val="2665264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smtClean="0">
                <a:solidFill>
                  <a:schemeClr val="tx1"/>
                </a:solidFill>
                <a:effectLst/>
                <a:latin typeface="+mn-lt"/>
                <a:ea typeface="+mn-ea"/>
                <a:cs typeface="+mn-cs"/>
              </a:rPr>
              <a:t>Nói một cách đơn giản, Data Warehouse là hệ thống cơ sở dữ liệu (kho dữ liệu) máy tính được thiết kế, sắp xếp có mục đích và định hướng rõ ràng của một tổ chức nhằm mục đích quản lý, cung cấp thông tin một cách kịp thời, chính xác, đồng thời là nền tảng cho việc xây dựng các ứng dụng phân tích dữ liệu, hỗ trợ ra quyết định.</a:t>
            </a:r>
            <a:endParaRPr lang="en-US"/>
          </a:p>
        </p:txBody>
      </p:sp>
      <p:sp>
        <p:nvSpPr>
          <p:cNvPr id="4" name="Slide Number Placeholder 3"/>
          <p:cNvSpPr>
            <a:spLocks noGrp="1"/>
          </p:cNvSpPr>
          <p:nvPr>
            <p:ph type="sldNum" sz="quarter" idx="10"/>
          </p:nvPr>
        </p:nvSpPr>
        <p:spPr/>
        <p:txBody>
          <a:bodyPr/>
          <a:lstStyle/>
          <a:p>
            <a:fld id="{EEE67191-BC20-411C-9DA9-D935FA986DA1}" type="slidenum">
              <a:rPr lang="en-US" smtClean="0"/>
              <a:t>10</a:t>
            </a:fld>
            <a:endParaRPr lang="en-US"/>
          </a:p>
        </p:txBody>
      </p:sp>
    </p:spTree>
    <p:extLst>
      <p:ext uri="{BB962C8B-B14F-4D97-AF65-F5344CB8AC3E}">
        <p14:creationId xmlns:p14="http://schemas.microsoft.com/office/powerpoint/2010/main" val="4294661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smtClean="0"/>
              <a:t>- Xử lý toàn tác trực tuyến OLTP</a:t>
            </a:r>
          </a:p>
          <a:p>
            <a:pPr lvl="1"/>
            <a:r>
              <a:rPr lang="en-US" sz="2400" smtClean="0"/>
              <a:t>Số lượng coca cola được vừa được bán</a:t>
            </a:r>
          </a:p>
          <a:p>
            <a:r>
              <a:rPr lang="en-US" sz="2800" smtClean="0"/>
              <a:t>- Xử lý phân tích trực tuyến OLAP</a:t>
            </a:r>
          </a:p>
          <a:p>
            <a:pPr lvl="1"/>
            <a:r>
              <a:rPr lang="en-US" sz="2400" smtClean="0"/>
              <a:t>Số lượng coca cola được bán tháng trước tại các cửa hàng phía bắc tỉnh Thừa thiên Huế</a:t>
            </a:r>
          </a:p>
          <a:p>
            <a:pPr lvl="1"/>
            <a:r>
              <a:rPr lang="en-US" sz="2400" smtClean="0"/>
              <a:t>Cửa hàng nào phía bắc tỉnh Thừa thiên Huế có số lượng coca cola được bán ra tháng trước lớn nhất</a:t>
            </a:r>
          </a:p>
          <a:p>
            <a:pPr lvl="1"/>
            <a:r>
              <a:rPr lang="en-US" sz="2400" smtClean="0"/>
              <a:t>Tháng nào trong năm số lượng coca cola được bán ra nhiều nhất tại tỉnh Thừa thiên Huế</a:t>
            </a:r>
          </a:p>
          <a:p>
            <a:endParaRPr lang="en-US"/>
          </a:p>
        </p:txBody>
      </p:sp>
      <p:sp>
        <p:nvSpPr>
          <p:cNvPr id="4" name="Slide Number Placeholder 3"/>
          <p:cNvSpPr>
            <a:spLocks noGrp="1"/>
          </p:cNvSpPr>
          <p:nvPr>
            <p:ph type="sldNum" sz="quarter" idx="10"/>
          </p:nvPr>
        </p:nvSpPr>
        <p:spPr/>
        <p:txBody>
          <a:bodyPr/>
          <a:lstStyle/>
          <a:p>
            <a:fld id="{EEE67191-BC20-411C-9DA9-D935FA986DA1}" type="slidenum">
              <a:rPr lang="en-US" smtClean="0"/>
              <a:t>12</a:t>
            </a:fld>
            <a:endParaRPr lang="en-US"/>
          </a:p>
        </p:txBody>
      </p:sp>
    </p:spTree>
    <p:extLst>
      <p:ext uri="{BB962C8B-B14F-4D97-AF65-F5344CB8AC3E}">
        <p14:creationId xmlns:p14="http://schemas.microsoft.com/office/powerpoint/2010/main" val="1480122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E67191-BC20-411C-9DA9-D935FA986DA1}" type="slidenum">
              <a:rPr lang="en-US" smtClean="0"/>
              <a:t>14</a:t>
            </a:fld>
            <a:endParaRPr lang="en-US"/>
          </a:p>
        </p:txBody>
      </p:sp>
    </p:spTree>
    <p:extLst>
      <p:ext uri="{BB962C8B-B14F-4D97-AF65-F5344CB8AC3E}">
        <p14:creationId xmlns:p14="http://schemas.microsoft.com/office/powerpoint/2010/main" val="3349346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E67191-BC20-411C-9DA9-D935FA986DA1}" type="slidenum">
              <a:rPr lang="en-US" smtClean="0"/>
              <a:t>15</a:t>
            </a:fld>
            <a:endParaRPr lang="en-US"/>
          </a:p>
        </p:txBody>
      </p:sp>
    </p:spTree>
    <p:extLst>
      <p:ext uri="{BB962C8B-B14F-4D97-AF65-F5344CB8AC3E}">
        <p14:creationId xmlns:p14="http://schemas.microsoft.com/office/powerpoint/2010/main" val="2226494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E67191-BC20-411C-9DA9-D935FA986DA1}" type="slidenum">
              <a:rPr lang="en-US" smtClean="0"/>
              <a:t>16</a:t>
            </a:fld>
            <a:endParaRPr lang="en-US"/>
          </a:p>
        </p:txBody>
      </p:sp>
    </p:spTree>
    <p:extLst>
      <p:ext uri="{BB962C8B-B14F-4D97-AF65-F5344CB8AC3E}">
        <p14:creationId xmlns:p14="http://schemas.microsoft.com/office/powerpoint/2010/main" val="1312917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smtClean="0">
                <a:solidFill>
                  <a:schemeClr val="tx1"/>
                </a:solidFill>
                <a:effectLst/>
                <a:latin typeface="+mn-lt"/>
                <a:ea typeface="+mn-ea"/>
                <a:cs typeface="+mn-cs"/>
              </a:rPr>
              <a:t>- Phần mềm ERP là phần mềm quản lý doanh nghiệp, </a:t>
            </a:r>
          </a:p>
          <a:p>
            <a:r>
              <a:rPr lang="en-GB" sz="1200" kern="1200" smtClean="0">
                <a:solidFill>
                  <a:schemeClr val="tx1"/>
                </a:solidFill>
                <a:effectLst/>
                <a:latin typeface="+mn-lt"/>
                <a:ea typeface="+mn-ea"/>
                <a:cs typeface="+mn-cs"/>
              </a:rPr>
              <a:t>- Giúp doanh nghiệp tự động hóa các quá trình, đồng bộ được dữ liệu giữa các bộ phận với nhau mặc dù mỗi bộ phận có mô đun phần mềm nghiệp vụ riêng</a:t>
            </a:r>
            <a:endParaRPr lang="en-GB"/>
          </a:p>
        </p:txBody>
      </p:sp>
      <p:sp>
        <p:nvSpPr>
          <p:cNvPr id="4" name="Slide Number Placeholder 3"/>
          <p:cNvSpPr>
            <a:spLocks noGrp="1"/>
          </p:cNvSpPr>
          <p:nvPr>
            <p:ph type="sldNum" sz="quarter" idx="10"/>
          </p:nvPr>
        </p:nvSpPr>
        <p:spPr/>
        <p:txBody>
          <a:bodyPr/>
          <a:lstStyle/>
          <a:p>
            <a:fld id="{EEE67191-BC20-411C-9DA9-D935FA986DA1}" type="slidenum">
              <a:rPr lang="en-US" smtClean="0"/>
              <a:t>17</a:t>
            </a:fld>
            <a:endParaRPr lang="en-US"/>
          </a:p>
        </p:txBody>
      </p:sp>
    </p:spTree>
    <p:extLst>
      <p:ext uri="{BB962C8B-B14F-4D97-AF65-F5344CB8AC3E}">
        <p14:creationId xmlns:p14="http://schemas.microsoft.com/office/powerpoint/2010/main" val="2201227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E67191-BC20-411C-9DA9-D935FA986DA1}" type="slidenum">
              <a:rPr lang="en-US" smtClean="0"/>
              <a:t>19</a:t>
            </a:fld>
            <a:endParaRPr lang="en-US"/>
          </a:p>
        </p:txBody>
      </p:sp>
    </p:spTree>
    <p:extLst>
      <p:ext uri="{BB962C8B-B14F-4D97-AF65-F5344CB8AC3E}">
        <p14:creationId xmlns:p14="http://schemas.microsoft.com/office/powerpoint/2010/main" val="210634296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jpeg"/><Relationship Id="rId7" Type="http://schemas.openxmlformats.org/officeDocument/2006/relationships/image" Target="../media/image6.gif"/><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gif"/><Relationship Id="rId5" Type="http://schemas.openxmlformats.org/officeDocument/2006/relationships/image" Target="../media/image1.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jpeg"/><Relationship Id="rId7" Type="http://schemas.openxmlformats.org/officeDocument/2006/relationships/image" Target="../media/image6.gif"/><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gif"/><Relationship Id="rId5" Type="http://schemas.openxmlformats.org/officeDocument/2006/relationships/image" Target="../media/image1.jpeg"/><Relationship Id="rId4" Type="http://schemas.openxmlformats.org/officeDocument/2006/relationships/image" Target="../media/image4.jpeg"/><Relationship Id="rId9"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096" name="Rectangle 24"/>
          <p:cNvSpPr>
            <a:spLocks noChangeArrowheads="1"/>
          </p:cNvSpPr>
          <p:nvPr/>
        </p:nvSpPr>
        <p:spPr bwMode="auto">
          <a:xfrm>
            <a:off x="0" y="3527425"/>
            <a:ext cx="9144000" cy="33575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7" name="Oval 25"/>
          <p:cNvSpPr>
            <a:spLocks noChangeArrowheads="1"/>
          </p:cNvSpPr>
          <p:nvPr/>
        </p:nvSpPr>
        <p:spPr bwMode="ltGray">
          <a:xfrm>
            <a:off x="1258888" y="4508500"/>
            <a:ext cx="4248150" cy="1800225"/>
          </a:xfrm>
          <a:prstGeom prst="ellipse">
            <a:avLst/>
          </a:prstGeom>
          <a:gradFill rotWithShape="1">
            <a:gsLst>
              <a:gs pos="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6" name="Rectangle 4"/>
          <p:cNvSpPr>
            <a:spLocks noGrp="1" noChangeArrowheads="1"/>
          </p:cNvSpPr>
          <p:nvPr>
            <p:ph type="dt" sz="half" idx="2"/>
          </p:nvPr>
        </p:nvSpPr>
        <p:spPr bwMode="auto">
          <a:xfrm>
            <a:off x="457200" y="6486525"/>
            <a:ext cx="2133600" cy="168275"/>
          </a:xfrm>
          <a:prstGeom prst="rect">
            <a:avLst/>
          </a:prstGeom>
        </p:spPr>
        <p:txBody>
          <a:bodyPr/>
          <a:lstStyle>
            <a:lvl1pPr>
              <a:defRPr sz="1200" b="0">
                <a:latin typeface="Arial" charset="0"/>
              </a:defRPr>
            </a:lvl1pPr>
          </a:lstStyle>
          <a:p>
            <a:endParaRPr lang="en-US"/>
          </a:p>
        </p:txBody>
      </p:sp>
      <p:sp>
        <p:nvSpPr>
          <p:cNvPr id="3077" name="Rectangle 5"/>
          <p:cNvSpPr>
            <a:spLocks noGrp="1" noChangeArrowheads="1"/>
          </p:cNvSpPr>
          <p:nvPr>
            <p:ph type="ftr" sz="quarter" idx="3"/>
          </p:nvPr>
        </p:nvSpPr>
        <p:spPr>
          <a:xfrm>
            <a:off x="3124200" y="6486525"/>
            <a:ext cx="2895600" cy="168275"/>
          </a:xfrm>
        </p:spPr>
        <p:txBody>
          <a:bodyPr/>
          <a:lstStyle>
            <a:lvl1pPr algn="ctr">
              <a:defRPr sz="1200" b="0">
                <a:solidFill>
                  <a:schemeClr val="bg1"/>
                </a:solidFill>
                <a:latin typeface="Arial" charset="0"/>
              </a:defRPr>
            </a:lvl1pPr>
          </a:lstStyle>
          <a:p>
            <a:r>
              <a:rPr lang="en-US" smtClean="0"/>
              <a:t>SOICT - HUT</a:t>
            </a:r>
            <a:endParaRPr lang="en-US"/>
          </a:p>
        </p:txBody>
      </p:sp>
      <p:sp>
        <p:nvSpPr>
          <p:cNvPr id="3078" name="Rectangle 6"/>
          <p:cNvSpPr>
            <a:spLocks noGrp="1" noChangeArrowheads="1"/>
          </p:cNvSpPr>
          <p:nvPr>
            <p:ph type="sldNum" sz="quarter" idx="4"/>
          </p:nvPr>
        </p:nvSpPr>
        <p:spPr>
          <a:xfrm>
            <a:off x="6553200" y="6486525"/>
            <a:ext cx="2133600" cy="168275"/>
          </a:xfrm>
        </p:spPr>
        <p:txBody>
          <a:bodyPr/>
          <a:lstStyle>
            <a:lvl1pPr>
              <a:defRPr sz="1200">
                <a:solidFill>
                  <a:schemeClr val="bg1"/>
                </a:solidFill>
              </a:defRPr>
            </a:lvl1pPr>
          </a:lstStyle>
          <a:p>
            <a:fld id="{E2C30D57-D15A-4E8C-8B5E-F42802F519AE}" type="slidenum">
              <a:rPr lang="en-US"/>
              <a:pPr/>
              <a:t>‹#›</a:t>
            </a:fld>
            <a:endParaRPr lang="en-US"/>
          </a:p>
        </p:txBody>
      </p:sp>
      <p:sp>
        <p:nvSpPr>
          <p:cNvPr id="3089" name="Rectangle 17"/>
          <p:cNvSpPr>
            <a:spLocks noChangeArrowheads="1"/>
          </p:cNvSpPr>
          <p:nvPr/>
        </p:nvSpPr>
        <p:spPr bwMode="gray">
          <a:xfrm>
            <a:off x="0" y="3141663"/>
            <a:ext cx="9144000" cy="4318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0" name="Oval 18"/>
          <p:cNvSpPr>
            <a:spLocks noChangeArrowheads="1"/>
          </p:cNvSpPr>
          <p:nvPr/>
        </p:nvSpPr>
        <p:spPr bwMode="gray">
          <a:xfrm>
            <a:off x="276225" y="1255713"/>
            <a:ext cx="4656138" cy="4837112"/>
          </a:xfrm>
          <a:prstGeom prst="ellipse">
            <a:avLst/>
          </a:prstGeom>
          <a:solidFill>
            <a:schemeClr val="bg1"/>
          </a:solidFill>
          <a:ln>
            <a:noFill/>
          </a:ln>
          <a:effectLst>
            <a:outerShdw dist="172739" dir="3238358" algn="ctr" rotWithShape="0">
              <a:schemeClr val="tx1"/>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a:p>
        </p:txBody>
      </p:sp>
      <p:sp>
        <p:nvSpPr>
          <p:cNvPr id="3092" name="Freeform 20" descr="1"/>
          <p:cNvSpPr>
            <a:spLocks/>
          </p:cNvSpPr>
          <p:nvPr/>
        </p:nvSpPr>
        <p:spPr bwMode="gray">
          <a:xfrm>
            <a:off x="1130300" y="1416050"/>
            <a:ext cx="2873375" cy="2182813"/>
          </a:xfrm>
          <a:custGeom>
            <a:avLst/>
            <a:gdLst>
              <a:gd name="T0" fmla="*/ 905 w 1810"/>
              <a:gd name="T1" fmla="*/ 1375 h 1375"/>
              <a:gd name="T2" fmla="*/ 1810 w 1810"/>
              <a:gd name="T3" fmla="*/ 395 h 1375"/>
              <a:gd name="T4" fmla="*/ 876 w 1810"/>
              <a:gd name="T5" fmla="*/ 24 h 1375"/>
              <a:gd name="T6" fmla="*/ 0 w 1810"/>
              <a:gd name="T7" fmla="*/ 396 h 1375"/>
              <a:gd name="T8" fmla="*/ 905 w 1810"/>
              <a:gd name="T9" fmla="*/ 1375 h 1375"/>
            </a:gdLst>
            <a:ahLst/>
            <a:cxnLst>
              <a:cxn ang="0">
                <a:pos x="T0" y="T1"/>
              </a:cxn>
              <a:cxn ang="0">
                <a:pos x="T2" y="T3"/>
              </a:cxn>
              <a:cxn ang="0">
                <a:pos x="T4" y="T5"/>
              </a:cxn>
              <a:cxn ang="0">
                <a:pos x="T6" y="T7"/>
              </a:cxn>
              <a:cxn ang="0">
                <a:pos x="T8" y="T9"/>
              </a:cxn>
            </a:cxnLst>
            <a:rect l="0" t="0" r="r" b="b"/>
            <a:pathLst>
              <a:path w="1810" h="1375">
                <a:moveTo>
                  <a:pt x="905" y="1375"/>
                </a:moveTo>
                <a:lnTo>
                  <a:pt x="1810" y="395"/>
                </a:lnTo>
                <a:cubicBezTo>
                  <a:pt x="1612" y="176"/>
                  <a:pt x="1300" y="0"/>
                  <a:pt x="876" y="24"/>
                </a:cubicBezTo>
                <a:cubicBezTo>
                  <a:pt x="452" y="48"/>
                  <a:pt x="252" y="149"/>
                  <a:pt x="0" y="396"/>
                </a:cubicBezTo>
                <a:lnTo>
                  <a:pt x="905" y="1375"/>
                </a:lnTo>
                <a:close/>
              </a:path>
            </a:pathLst>
          </a:custGeom>
          <a:blipFill dpi="0" rotWithShape="1">
            <a:blip r:embed="rId2"/>
            <a:srcRect/>
            <a:stretch>
              <a:fillRect/>
            </a:stretch>
          </a:blipFill>
          <a:ln>
            <a:noFill/>
          </a:ln>
          <a:effectLst/>
          <a:extLst>
            <a:ext uri="{91240B29-F687-4F45-9708-019B960494DF}">
              <a14:hiddenLine xmlns:a14="http://schemas.microsoft.com/office/drawing/2010/main" w="76200" cmpd="sng">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3" name="Freeform 21" descr="2"/>
          <p:cNvSpPr>
            <a:spLocks/>
          </p:cNvSpPr>
          <p:nvPr/>
        </p:nvSpPr>
        <p:spPr bwMode="gray">
          <a:xfrm>
            <a:off x="376238" y="2147888"/>
            <a:ext cx="2103437" cy="3032125"/>
          </a:xfrm>
          <a:custGeom>
            <a:avLst/>
            <a:gdLst>
              <a:gd name="T0" fmla="*/ 1325 w 1325"/>
              <a:gd name="T1" fmla="*/ 960 h 1910"/>
              <a:gd name="T2" fmla="*/ 414 w 1325"/>
              <a:gd name="T3" fmla="*/ 0 h 1910"/>
              <a:gd name="T4" fmla="*/ 27 w 1325"/>
              <a:gd name="T5" fmla="*/ 1014 h 1910"/>
              <a:gd name="T6" fmla="*/ 402 w 1325"/>
              <a:gd name="T7" fmla="*/ 1910 h 1910"/>
              <a:gd name="T8" fmla="*/ 1325 w 1325"/>
              <a:gd name="T9" fmla="*/ 960 h 1910"/>
            </a:gdLst>
            <a:ahLst/>
            <a:cxnLst>
              <a:cxn ang="0">
                <a:pos x="T0" y="T1"/>
              </a:cxn>
              <a:cxn ang="0">
                <a:pos x="T2" y="T3"/>
              </a:cxn>
              <a:cxn ang="0">
                <a:pos x="T4" y="T5"/>
              </a:cxn>
              <a:cxn ang="0">
                <a:pos x="T6" y="T7"/>
              </a:cxn>
              <a:cxn ang="0">
                <a:pos x="T8" y="T9"/>
              </a:cxn>
            </a:cxnLst>
            <a:rect l="0" t="0" r="r" b="b"/>
            <a:pathLst>
              <a:path w="1325" h="1910">
                <a:moveTo>
                  <a:pt x="1325" y="960"/>
                </a:moveTo>
                <a:lnTo>
                  <a:pt x="414" y="0"/>
                </a:lnTo>
                <a:cubicBezTo>
                  <a:pt x="238" y="162"/>
                  <a:pt x="0" y="570"/>
                  <a:pt x="27" y="1014"/>
                </a:cubicBezTo>
                <a:cubicBezTo>
                  <a:pt x="53" y="1458"/>
                  <a:pt x="233" y="1748"/>
                  <a:pt x="402" y="1910"/>
                </a:cubicBezTo>
                <a:lnTo>
                  <a:pt x="1325" y="960"/>
                </a:lnTo>
                <a:close/>
              </a:path>
            </a:pathLst>
          </a:custGeom>
          <a:blipFill dpi="0" rotWithShape="1">
            <a:blip r:embed="rId3"/>
            <a:srcRect/>
            <a:stretch>
              <a:fillRect/>
            </a:stretch>
          </a:blipFill>
          <a:ln>
            <a:noFill/>
          </a:ln>
          <a:effectLst/>
          <a:extLst>
            <a:ext uri="{91240B29-F687-4F45-9708-019B960494DF}">
              <a14:hiddenLine xmlns:a14="http://schemas.microsoft.com/office/drawing/2010/main" w="76200" cmpd="sng">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4" name="Freeform 22" descr="55282"/>
          <p:cNvSpPr>
            <a:spLocks/>
          </p:cNvSpPr>
          <p:nvPr/>
        </p:nvSpPr>
        <p:spPr bwMode="gray">
          <a:xfrm>
            <a:off x="1085850" y="3730625"/>
            <a:ext cx="2962275" cy="2219325"/>
          </a:xfrm>
          <a:custGeom>
            <a:avLst/>
            <a:gdLst>
              <a:gd name="T0" fmla="*/ 927 w 1866"/>
              <a:gd name="T1" fmla="*/ 0 h 1398"/>
              <a:gd name="T2" fmla="*/ 0 w 1866"/>
              <a:gd name="T3" fmla="*/ 975 h 1398"/>
              <a:gd name="T4" fmla="*/ 996 w 1866"/>
              <a:gd name="T5" fmla="*/ 1387 h 1398"/>
              <a:gd name="T6" fmla="*/ 1866 w 1866"/>
              <a:gd name="T7" fmla="*/ 996 h 1398"/>
              <a:gd name="T8" fmla="*/ 927 w 1866"/>
              <a:gd name="T9" fmla="*/ 0 h 1398"/>
            </a:gdLst>
            <a:ahLst/>
            <a:cxnLst>
              <a:cxn ang="0">
                <a:pos x="T0" y="T1"/>
              </a:cxn>
              <a:cxn ang="0">
                <a:pos x="T2" y="T3"/>
              </a:cxn>
              <a:cxn ang="0">
                <a:pos x="T4" y="T5"/>
              </a:cxn>
              <a:cxn ang="0">
                <a:pos x="T6" y="T7"/>
              </a:cxn>
              <a:cxn ang="0">
                <a:pos x="T8" y="T9"/>
              </a:cxn>
            </a:cxnLst>
            <a:rect l="0" t="0" r="r" b="b"/>
            <a:pathLst>
              <a:path w="1866" h="1398">
                <a:moveTo>
                  <a:pt x="927" y="0"/>
                </a:moveTo>
                <a:lnTo>
                  <a:pt x="0" y="975"/>
                </a:lnTo>
                <a:cubicBezTo>
                  <a:pt x="203" y="1204"/>
                  <a:pt x="607" y="1398"/>
                  <a:pt x="996" y="1387"/>
                </a:cubicBezTo>
                <a:cubicBezTo>
                  <a:pt x="1385" y="1375"/>
                  <a:pt x="1707" y="1159"/>
                  <a:pt x="1866" y="996"/>
                </a:cubicBezTo>
                <a:lnTo>
                  <a:pt x="927" y="0"/>
                </a:lnTo>
                <a:close/>
              </a:path>
            </a:pathLst>
          </a:custGeom>
          <a:blipFill dpi="0" rotWithShape="1">
            <a:blip r:embed="rId4"/>
            <a:srcRect/>
            <a:stretch>
              <a:fillRect/>
            </a:stretch>
          </a:blipFill>
          <a:ln>
            <a:noFill/>
          </a:ln>
          <a:effectLst/>
          <a:extLst>
            <a:ext uri="{91240B29-F687-4F45-9708-019B960494DF}">
              <a14:hiddenLine xmlns:a14="http://schemas.microsoft.com/office/drawing/2010/main" w="76200" cmpd="sng">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4" name="Rectangle 2"/>
          <p:cNvSpPr>
            <a:spLocks noGrp="1" noChangeArrowheads="1"/>
          </p:cNvSpPr>
          <p:nvPr>
            <p:ph type="ctrTitle"/>
          </p:nvPr>
        </p:nvSpPr>
        <p:spPr>
          <a:xfrm>
            <a:off x="3124200" y="762000"/>
            <a:ext cx="5715000" cy="1828800"/>
          </a:xfrm>
        </p:spPr>
        <p:txBody>
          <a:bodyPr/>
          <a:lstStyle>
            <a:lvl1pPr algn="r">
              <a:defRPr sz="4400">
                <a:solidFill>
                  <a:schemeClr val="tx1"/>
                </a:solidFill>
                <a:effectLst>
                  <a:outerShdw blurRad="38100" dist="38100" dir="2700000" algn="tl">
                    <a:srgbClr val="C0C0C0"/>
                  </a:outerShdw>
                </a:effectLst>
              </a:defRPr>
            </a:lvl1pPr>
          </a:lstStyle>
          <a:p>
            <a:pPr lvl="0"/>
            <a:r>
              <a:rPr lang="en-US" noProof="0" smtClean="0"/>
              <a:t>Click to edit Master title style</a:t>
            </a:r>
          </a:p>
        </p:txBody>
      </p:sp>
      <p:sp>
        <p:nvSpPr>
          <p:cNvPr id="3091" name="Freeform 19" descr="4"/>
          <p:cNvSpPr>
            <a:spLocks/>
          </p:cNvSpPr>
          <p:nvPr/>
        </p:nvSpPr>
        <p:spPr bwMode="gray">
          <a:xfrm>
            <a:off x="2625725" y="2119313"/>
            <a:ext cx="2139950" cy="3116262"/>
          </a:xfrm>
          <a:custGeom>
            <a:avLst/>
            <a:gdLst>
              <a:gd name="T0" fmla="*/ 951 w 1348"/>
              <a:gd name="T1" fmla="*/ 1963 h 1963"/>
              <a:gd name="T2" fmla="*/ 1338 w 1348"/>
              <a:gd name="T3" fmla="*/ 977 h 1963"/>
              <a:gd name="T4" fmla="*/ 905 w 1348"/>
              <a:gd name="T5" fmla="*/ 0 h 1963"/>
              <a:gd name="T6" fmla="*/ 0 w 1348"/>
              <a:gd name="T7" fmla="*/ 987 h 1963"/>
              <a:gd name="T8" fmla="*/ 951 w 1348"/>
              <a:gd name="T9" fmla="*/ 1963 h 1963"/>
            </a:gdLst>
            <a:ahLst/>
            <a:cxnLst>
              <a:cxn ang="0">
                <a:pos x="T0" y="T1"/>
              </a:cxn>
              <a:cxn ang="0">
                <a:pos x="T2" y="T3"/>
              </a:cxn>
              <a:cxn ang="0">
                <a:pos x="T4" y="T5"/>
              </a:cxn>
              <a:cxn ang="0">
                <a:pos x="T6" y="T7"/>
              </a:cxn>
              <a:cxn ang="0">
                <a:pos x="T8" y="T9"/>
              </a:cxn>
            </a:cxnLst>
            <a:rect l="0" t="0" r="r" b="b"/>
            <a:pathLst>
              <a:path w="1348" h="1963">
                <a:moveTo>
                  <a:pt x="951" y="1963"/>
                </a:moveTo>
                <a:cubicBezTo>
                  <a:pt x="1244" y="1689"/>
                  <a:pt x="1348" y="1323"/>
                  <a:pt x="1338" y="977"/>
                </a:cubicBezTo>
                <a:cubicBezTo>
                  <a:pt x="1329" y="629"/>
                  <a:pt x="1132" y="226"/>
                  <a:pt x="905" y="0"/>
                </a:cubicBezTo>
                <a:lnTo>
                  <a:pt x="0" y="987"/>
                </a:lnTo>
                <a:lnTo>
                  <a:pt x="951" y="1963"/>
                </a:lnTo>
                <a:close/>
              </a:path>
            </a:pathLst>
          </a:custGeom>
          <a:blipFill dpi="0" rotWithShape="1">
            <a:blip r:embed="rId5"/>
            <a:srcRect/>
            <a:stretch>
              <a:fillRect/>
            </a:stretch>
          </a:blipFill>
          <a:ln>
            <a:noFill/>
          </a:ln>
          <a:effectLst/>
          <a:extLst>
            <a:ext uri="{91240B29-F687-4F45-9708-019B960494DF}">
              <a14:hiddenLine xmlns:a14="http://schemas.microsoft.com/office/drawing/2010/main" w="76200" cmpd="sng">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5" name="Oval 23"/>
          <p:cNvSpPr>
            <a:spLocks noChangeArrowheads="1"/>
          </p:cNvSpPr>
          <p:nvPr/>
        </p:nvSpPr>
        <p:spPr bwMode="gray">
          <a:xfrm>
            <a:off x="1806575" y="2954338"/>
            <a:ext cx="1655763" cy="1655762"/>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85144" y="2971800"/>
            <a:ext cx="1749074" cy="1638300"/>
          </a:xfrm>
          <a:prstGeom prst="ellipse">
            <a:avLst/>
          </a:prstGeom>
          <a:ln>
            <a:noFill/>
          </a:ln>
          <a:effectLst>
            <a:softEdge rad="112500"/>
          </a:effectLst>
        </p:spPr>
      </p:pic>
      <p:pic>
        <p:nvPicPr>
          <p:cNvPr id="19" name="Picture 1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334000" y="2581484"/>
            <a:ext cx="3276600" cy="3443079"/>
          </a:xfrm>
          <a:prstGeom prst="rect">
            <a:avLst/>
          </a:prstGeom>
        </p:spPr>
      </p:pic>
      <p:pic>
        <p:nvPicPr>
          <p:cNvPr id="17" name="Picture 16" descr="logo_128"/>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2700" y="0"/>
            <a:ext cx="1143000" cy="1524000"/>
          </a:xfrm>
          <a:prstGeom prst="rect">
            <a:avLst/>
          </a:prstGeom>
          <a:noFill/>
          <a:ln>
            <a:noFill/>
          </a:ln>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lvl1pPr>
              <a:defRPr/>
            </a:lvl1pPr>
          </a:lstStyle>
          <a:p>
            <a:r>
              <a:rPr lang="en-US" smtClean="0"/>
              <a:t>SOICT - HUT</a:t>
            </a:r>
            <a:endParaRPr lang="en-US"/>
          </a:p>
        </p:txBody>
      </p:sp>
      <p:sp>
        <p:nvSpPr>
          <p:cNvPr id="7" name="Slide Number Placeholder 6"/>
          <p:cNvSpPr>
            <a:spLocks noGrp="1"/>
          </p:cNvSpPr>
          <p:nvPr>
            <p:ph type="sldNum" sz="quarter" idx="12"/>
          </p:nvPr>
        </p:nvSpPr>
        <p:spPr/>
        <p:txBody>
          <a:bodyPr/>
          <a:lstStyle>
            <a:lvl1pPr>
              <a:defRPr/>
            </a:lvl1pPr>
          </a:lstStyle>
          <a:p>
            <a:fld id="{A8A8BE25-328D-4287-A6E0-0C5EAB427EAF}" type="slidenum">
              <a:rPr lang="en-US"/>
              <a:pPr/>
              <a:t>‹#›</a:t>
            </a:fld>
            <a:endParaRPr lang="en-US"/>
          </a:p>
        </p:txBody>
      </p:sp>
    </p:spTree>
    <p:extLst>
      <p:ext uri="{BB962C8B-B14F-4D97-AF65-F5344CB8AC3E}">
        <p14:creationId xmlns:p14="http://schemas.microsoft.com/office/powerpoint/2010/main" val="221734950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lvl1pPr>
              <a:defRPr/>
            </a:lvl1pPr>
          </a:lstStyle>
          <a:p>
            <a:r>
              <a:rPr lang="en-US" smtClean="0"/>
              <a:t>SOICT - HUT</a:t>
            </a:r>
            <a:endParaRPr lang="en-US"/>
          </a:p>
        </p:txBody>
      </p:sp>
      <p:sp>
        <p:nvSpPr>
          <p:cNvPr id="6" name="Slide Number Placeholder 5"/>
          <p:cNvSpPr>
            <a:spLocks noGrp="1"/>
          </p:cNvSpPr>
          <p:nvPr>
            <p:ph type="sldNum" sz="quarter" idx="12"/>
          </p:nvPr>
        </p:nvSpPr>
        <p:spPr/>
        <p:txBody>
          <a:bodyPr/>
          <a:lstStyle>
            <a:lvl1pPr>
              <a:defRPr/>
            </a:lvl1pPr>
          </a:lstStyle>
          <a:p>
            <a:fld id="{D69BA2A2-7EB9-4F61-98AB-223A15E020C4}" type="slidenum">
              <a:rPr lang="en-US"/>
              <a:pPr/>
              <a:t>‹#›</a:t>
            </a:fld>
            <a:endParaRPr lang="en-US"/>
          </a:p>
        </p:txBody>
      </p:sp>
    </p:spTree>
    <p:extLst>
      <p:ext uri="{BB962C8B-B14F-4D97-AF65-F5344CB8AC3E}">
        <p14:creationId xmlns:p14="http://schemas.microsoft.com/office/powerpoint/2010/main" val="281303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6337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152400"/>
            <a:ext cx="6076950" cy="6337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lvl1pPr>
              <a:defRPr/>
            </a:lvl1pPr>
          </a:lstStyle>
          <a:p>
            <a:r>
              <a:rPr lang="en-US" smtClean="0"/>
              <a:t>SOICT - HUT</a:t>
            </a:r>
            <a:endParaRPr lang="en-US"/>
          </a:p>
        </p:txBody>
      </p:sp>
      <p:sp>
        <p:nvSpPr>
          <p:cNvPr id="6" name="Slide Number Placeholder 5"/>
          <p:cNvSpPr>
            <a:spLocks noGrp="1"/>
          </p:cNvSpPr>
          <p:nvPr>
            <p:ph type="sldNum" sz="quarter" idx="12"/>
          </p:nvPr>
        </p:nvSpPr>
        <p:spPr/>
        <p:txBody>
          <a:bodyPr/>
          <a:lstStyle>
            <a:lvl1pPr>
              <a:defRPr/>
            </a:lvl1pPr>
          </a:lstStyle>
          <a:p>
            <a:fld id="{F5D768F5-D8DD-4052-A951-86C6291387D7}" type="slidenum">
              <a:rPr lang="en-US"/>
              <a:pPr/>
              <a:t>‹#›</a:t>
            </a:fld>
            <a:endParaRPr lang="en-US"/>
          </a:p>
        </p:txBody>
      </p:sp>
    </p:spTree>
    <p:extLst>
      <p:ext uri="{BB962C8B-B14F-4D97-AF65-F5344CB8AC3E}">
        <p14:creationId xmlns:p14="http://schemas.microsoft.com/office/powerpoint/2010/main" val="1171848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391400" cy="5635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241425"/>
            <a:ext cx="8229600" cy="5248275"/>
          </a:xfrm>
        </p:spPr>
        <p:txBody>
          <a:bodyPr/>
          <a:lstStyle/>
          <a:p>
            <a:r>
              <a:rPr lang="en-US" smtClean="0"/>
              <a:t>Click icon to add table</a:t>
            </a:r>
            <a:endParaRPr lang="en-US"/>
          </a:p>
        </p:txBody>
      </p:sp>
      <p:sp>
        <p:nvSpPr>
          <p:cNvPr id="5" name="Footer Placeholder 4"/>
          <p:cNvSpPr>
            <a:spLocks noGrp="1"/>
          </p:cNvSpPr>
          <p:nvPr>
            <p:ph type="ftr" sz="quarter" idx="11"/>
          </p:nvPr>
        </p:nvSpPr>
        <p:spPr>
          <a:xfrm>
            <a:off x="6324600" y="6564313"/>
            <a:ext cx="2362200" cy="244475"/>
          </a:xfrm>
        </p:spPr>
        <p:txBody>
          <a:bodyPr/>
          <a:lstStyle>
            <a:lvl1pPr>
              <a:defRPr/>
            </a:lvl1pPr>
          </a:lstStyle>
          <a:p>
            <a:r>
              <a:rPr lang="en-US" smtClean="0"/>
              <a:t>SOICT - HUT</a:t>
            </a:r>
            <a:endParaRPr lang="en-US"/>
          </a:p>
        </p:txBody>
      </p:sp>
      <p:sp>
        <p:nvSpPr>
          <p:cNvPr id="6" name="Slide Number Placeholder 5"/>
          <p:cNvSpPr>
            <a:spLocks noGrp="1"/>
          </p:cNvSpPr>
          <p:nvPr>
            <p:ph type="sldNum" sz="quarter" idx="12"/>
          </p:nvPr>
        </p:nvSpPr>
        <p:spPr>
          <a:xfrm>
            <a:off x="3124200" y="6553200"/>
            <a:ext cx="2133600" cy="234950"/>
          </a:xfrm>
        </p:spPr>
        <p:txBody>
          <a:bodyPr/>
          <a:lstStyle>
            <a:lvl1pPr>
              <a:defRPr/>
            </a:lvl1pPr>
          </a:lstStyle>
          <a:p>
            <a:fld id="{B8B2B5BA-8F09-4BB6-B697-99B37AB729B4}" type="slidenum">
              <a:rPr lang="en-US"/>
              <a:pPr/>
              <a:t>‹#›</a:t>
            </a:fld>
            <a:endParaRPr lang="en-US"/>
          </a:p>
        </p:txBody>
      </p:sp>
    </p:spTree>
    <p:extLst>
      <p:ext uri="{BB962C8B-B14F-4D97-AF65-F5344CB8AC3E}">
        <p14:creationId xmlns:p14="http://schemas.microsoft.com/office/powerpoint/2010/main" val="929572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391400" cy="563563"/>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457200" y="1241425"/>
            <a:ext cx="8229600" cy="5248275"/>
          </a:xfrm>
        </p:spPr>
        <p:txBody>
          <a:bodyPr/>
          <a:lstStyle/>
          <a:p>
            <a:r>
              <a:rPr lang="en-US" smtClean="0"/>
              <a:t>Click icon to add chart</a:t>
            </a:r>
            <a:endParaRPr lang="en-US"/>
          </a:p>
        </p:txBody>
      </p:sp>
      <p:sp>
        <p:nvSpPr>
          <p:cNvPr id="5" name="Footer Placeholder 4"/>
          <p:cNvSpPr>
            <a:spLocks noGrp="1"/>
          </p:cNvSpPr>
          <p:nvPr>
            <p:ph type="ftr" sz="quarter" idx="11"/>
          </p:nvPr>
        </p:nvSpPr>
        <p:spPr>
          <a:xfrm>
            <a:off x="6324600" y="6564313"/>
            <a:ext cx="2362200" cy="244475"/>
          </a:xfrm>
        </p:spPr>
        <p:txBody>
          <a:bodyPr/>
          <a:lstStyle>
            <a:lvl1pPr>
              <a:defRPr/>
            </a:lvl1pPr>
          </a:lstStyle>
          <a:p>
            <a:r>
              <a:rPr lang="en-US" smtClean="0"/>
              <a:t>SOICT - HUT</a:t>
            </a:r>
            <a:endParaRPr lang="en-US"/>
          </a:p>
        </p:txBody>
      </p:sp>
      <p:sp>
        <p:nvSpPr>
          <p:cNvPr id="6" name="Slide Number Placeholder 5"/>
          <p:cNvSpPr>
            <a:spLocks noGrp="1"/>
          </p:cNvSpPr>
          <p:nvPr>
            <p:ph type="sldNum" sz="quarter" idx="12"/>
          </p:nvPr>
        </p:nvSpPr>
        <p:spPr>
          <a:xfrm>
            <a:off x="3124200" y="6553200"/>
            <a:ext cx="2133600" cy="234950"/>
          </a:xfrm>
        </p:spPr>
        <p:txBody>
          <a:bodyPr/>
          <a:lstStyle>
            <a:lvl1pPr>
              <a:defRPr/>
            </a:lvl1pPr>
          </a:lstStyle>
          <a:p>
            <a:fld id="{3E43D373-DB2E-400A-BDE8-CF5B53CD34A1}" type="slidenum">
              <a:rPr lang="en-US"/>
              <a:pPr/>
              <a:t>‹#›</a:t>
            </a:fld>
            <a:endParaRPr lang="en-US"/>
          </a:p>
        </p:txBody>
      </p:sp>
    </p:spTree>
    <p:extLst>
      <p:ext uri="{BB962C8B-B14F-4D97-AF65-F5344CB8AC3E}">
        <p14:creationId xmlns:p14="http://schemas.microsoft.com/office/powerpoint/2010/main" val="2553678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096" name="Rectangle 24"/>
          <p:cNvSpPr>
            <a:spLocks noChangeArrowheads="1"/>
          </p:cNvSpPr>
          <p:nvPr/>
        </p:nvSpPr>
        <p:spPr bwMode="auto">
          <a:xfrm>
            <a:off x="0" y="3527425"/>
            <a:ext cx="9144000" cy="33575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7" name="Oval 25"/>
          <p:cNvSpPr>
            <a:spLocks noChangeArrowheads="1"/>
          </p:cNvSpPr>
          <p:nvPr/>
        </p:nvSpPr>
        <p:spPr bwMode="ltGray">
          <a:xfrm>
            <a:off x="1009650" y="4508500"/>
            <a:ext cx="4248150" cy="1800225"/>
          </a:xfrm>
          <a:prstGeom prst="ellipse">
            <a:avLst/>
          </a:prstGeom>
          <a:gradFill rotWithShape="1">
            <a:gsLst>
              <a:gs pos="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6" name="Rectangle 4"/>
          <p:cNvSpPr>
            <a:spLocks noGrp="1" noChangeArrowheads="1"/>
          </p:cNvSpPr>
          <p:nvPr>
            <p:ph type="dt" sz="half" idx="2"/>
          </p:nvPr>
        </p:nvSpPr>
        <p:spPr bwMode="auto">
          <a:xfrm>
            <a:off x="457200" y="6486525"/>
            <a:ext cx="2133600" cy="168275"/>
          </a:xfrm>
          <a:prstGeom prst="rect">
            <a:avLst/>
          </a:prstGeom>
        </p:spPr>
        <p:txBody>
          <a:bodyPr/>
          <a:lstStyle>
            <a:lvl1pPr>
              <a:defRPr sz="1200" b="0">
                <a:latin typeface="Arial" charset="0"/>
              </a:defRPr>
            </a:lvl1pPr>
          </a:lstStyle>
          <a:p>
            <a:endParaRPr lang="en-US" dirty="0"/>
          </a:p>
        </p:txBody>
      </p:sp>
      <p:sp>
        <p:nvSpPr>
          <p:cNvPr id="3077" name="Rectangle 5"/>
          <p:cNvSpPr>
            <a:spLocks noGrp="1" noChangeArrowheads="1"/>
          </p:cNvSpPr>
          <p:nvPr>
            <p:ph type="ftr" sz="quarter" idx="3"/>
          </p:nvPr>
        </p:nvSpPr>
        <p:spPr>
          <a:xfrm>
            <a:off x="3124200" y="6486525"/>
            <a:ext cx="2895600" cy="168275"/>
          </a:xfrm>
        </p:spPr>
        <p:txBody>
          <a:bodyPr/>
          <a:lstStyle>
            <a:lvl1pPr algn="ctr">
              <a:defRPr sz="1200" b="0">
                <a:solidFill>
                  <a:schemeClr val="bg1"/>
                </a:solidFill>
                <a:latin typeface="Arial" charset="0"/>
              </a:defRPr>
            </a:lvl1pPr>
          </a:lstStyle>
          <a:p>
            <a:r>
              <a:rPr lang="en-US" smtClean="0"/>
              <a:t>SOICT - HUT</a:t>
            </a:r>
            <a:endParaRPr lang="en-US"/>
          </a:p>
        </p:txBody>
      </p:sp>
      <p:sp>
        <p:nvSpPr>
          <p:cNvPr id="3089" name="Rectangle 17"/>
          <p:cNvSpPr>
            <a:spLocks noChangeArrowheads="1"/>
          </p:cNvSpPr>
          <p:nvPr/>
        </p:nvSpPr>
        <p:spPr bwMode="gray">
          <a:xfrm>
            <a:off x="0" y="3141663"/>
            <a:ext cx="9144000" cy="4318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0" name="Oval 18"/>
          <p:cNvSpPr>
            <a:spLocks noChangeArrowheads="1"/>
          </p:cNvSpPr>
          <p:nvPr/>
        </p:nvSpPr>
        <p:spPr bwMode="gray">
          <a:xfrm>
            <a:off x="26987" y="1255713"/>
            <a:ext cx="4656138" cy="4837112"/>
          </a:xfrm>
          <a:prstGeom prst="ellipse">
            <a:avLst/>
          </a:prstGeom>
          <a:solidFill>
            <a:schemeClr val="bg1"/>
          </a:solidFill>
          <a:ln>
            <a:noFill/>
          </a:ln>
          <a:effectLst>
            <a:outerShdw dist="172739" dir="3238358" algn="ctr" rotWithShape="0">
              <a:schemeClr val="tx1"/>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a:p>
        </p:txBody>
      </p:sp>
      <p:sp>
        <p:nvSpPr>
          <p:cNvPr id="3092" name="Freeform 20" descr="1"/>
          <p:cNvSpPr>
            <a:spLocks/>
          </p:cNvSpPr>
          <p:nvPr/>
        </p:nvSpPr>
        <p:spPr bwMode="gray">
          <a:xfrm>
            <a:off x="881062" y="1416050"/>
            <a:ext cx="2873375" cy="2182813"/>
          </a:xfrm>
          <a:custGeom>
            <a:avLst/>
            <a:gdLst>
              <a:gd name="T0" fmla="*/ 905 w 1810"/>
              <a:gd name="T1" fmla="*/ 1375 h 1375"/>
              <a:gd name="T2" fmla="*/ 1810 w 1810"/>
              <a:gd name="T3" fmla="*/ 395 h 1375"/>
              <a:gd name="T4" fmla="*/ 876 w 1810"/>
              <a:gd name="T5" fmla="*/ 24 h 1375"/>
              <a:gd name="T6" fmla="*/ 0 w 1810"/>
              <a:gd name="T7" fmla="*/ 396 h 1375"/>
              <a:gd name="T8" fmla="*/ 905 w 1810"/>
              <a:gd name="T9" fmla="*/ 1375 h 1375"/>
            </a:gdLst>
            <a:ahLst/>
            <a:cxnLst>
              <a:cxn ang="0">
                <a:pos x="T0" y="T1"/>
              </a:cxn>
              <a:cxn ang="0">
                <a:pos x="T2" y="T3"/>
              </a:cxn>
              <a:cxn ang="0">
                <a:pos x="T4" y="T5"/>
              </a:cxn>
              <a:cxn ang="0">
                <a:pos x="T6" y="T7"/>
              </a:cxn>
              <a:cxn ang="0">
                <a:pos x="T8" y="T9"/>
              </a:cxn>
            </a:cxnLst>
            <a:rect l="0" t="0" r="r" b="b"/>
            <a:pathLst>
              <a:path w="1810" h="1375">
                <a:moveTo>
                  <a:pt x="905" y="1375"/>
                </a:moveTo>
                <a:lnTo>
                  <a:pt x="1810" y="395"/>
                </a:lnTo>
                <a:cubicBezTo>
                  <a:pt x="1612" y="176"/>
                  <a:pt x="1300" y="0"/>
                  <a:pt x="876" y="24"/>
                </a:cubicBezTo>
                <a:cubicBezTo>
                  <a:pt x="452" y="48"/>
                  <a:pt x="252" y="149"/>
                  <a:pt x="0" y="396"/>
                </a:cubicBezTo>
                <a:lnTo>
                  <a:pt x="905" y="1375"/>
                </a:lnTo>
                <a:close/>
              </a:path>
            </a:pathLst>
          </a:custGeom>
          <a:blipFill dpi="0" rotWithShape="1">
            <a:blip r:embed="rId2"/>
            <a:srcRect/>
            <a:stretch>
              <a:fillRect/>
            </a:stretch>
          </a:blipFill>
          <a:ln>
            <a:noFill/>
          </a:ln>
          <a:effectLst/>
          <a:extLst>
            <a:ext uri="{91240B29-F687-4F45-9708-019B960494DF}">
              <a14:hiddenLine xmlns:a14="http://schemas.microsoft.com/office/drawing/2010/main" w="76200" cmpd="sng">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3" name="Freeform 21" descr="2"/>
          <p:cNvSpPr>
            <a:spLocks/>
          </p:cNvSpPr>
          <p:nvPr/>
        </p:nvSpPr>
        <p:spPr bwMode="gray">
          <a:xfrm>
            <a:off x="127000" y="2147888"/>
            <a:ext cx="2103437" cy="3032125"/>
          </a:xfrm>
          <a:custGeom>
            <a:avLst/>
            <a:gdLst>
              <a:gd name="T0" fmla="*/ 1325 w 1325"/>
              <a:gd name="T1" fmla="*/ 960 h 1910"/>
              <a:gd name="T2" fmla="*/ 414 w 1325"/>
              <a:gd name="T3" fmla="*/ 0 h 1910"/>
              <a:gd name="T4" fmla="*/ 27 w 1325"/>
              <a:gd name="T5" fmla="*/ 1014 h 1910"/>
              <a:gd name="T6" fmla="*/ 402 w 1325"/>
              <a:gd name="T7" fmla="*/ 1910 h 1910"/>
              <a:gd name="T8" fmla="*/ 1325 w 1325"/>
              <a:gd name="T9" fmla="*/ 960 h 1910"/>
            </a:gdLst>
            <a:ahLst/>
            <a:cxnLst>
              <a:cxn ang="0">
                <a:pos x="T0" y="T1"/>
              </a:cxn>
              <a:cxn ang="0">
                <a:pos x="T2" y="T3"/>
              </a:cxn>
              <a:cxn ang="0">
                <a:pos x="T4" y="T5"/>
              </a:cxn>
              <a:cxn ang="0">
                <a:pos x="T6" y="T7"/>
              </a:cxn>
              <a:cxn ang="0">
                <a:pos x="T8" y="T9"/>
              </a:cxn>
            </a:cxnLst>
            <a:rect l="0" t="0" r="r" b="b"/>
            <a:pathLst>
              <a:path w="1325" h="1910">
                <a:moveTo>
                  <a:pt x="1325" y="960"/>
                </a:moveTo>
                <a:lnTo>
                  <a:pt x="414" y="0"/>
                </a:lnTo>
                <a:cubicBezTo>
                  <a:pt x="238" y="162"/>
                  <a:pt x="0" y="570"/>
                  <a:pt x="27" y="1014"/>
                </a:cubicBezTo>
                <a:cubicBezTo>
                  <a:pt x="53" y="1458"/>
                  <a:pt x="233" y="1748"/>
                  <a:pt x="402" y="1910"/>
                </a:cubicBezTo>
                <a:lnTo>
                  <a:pt x="1325" y="960"/>
                </a:lnTo>
                <a:close/>
              </a:path>
            </a:pathLst>
          </a:custGeom>
          <a:blipFill dpi="0" rotWithShape="1">
            <a:blip r:embed="rId3"/>
            <a:srcRect/>
            <a:stretch>
              <a:fillRect/>
            </a:stretch>
          </a:blipFill>
          <a:ln>
            <a:noFill/>
          </a:ln>
          <a:effectLst/>
          <a:extLst>
            <a:ext uri="{91240B29-F687-4F45-9708-019B960494DF}">
              <a14:hiddenLine xmlns:a14="http://schemas.microsoft.com/office/drawing/2010/main" w="76200" cmpd="sng">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4" name="Freeform 22" descr="55282"/>
          <p:cNvSpPr>
            <a:spLocks/>
          </p:cNvSpPr>
          <p:nvPr/>
        </p:nvSpPr>
        <p:spPr bwMode="gray">
          <a:xfrm>
            <a:off x="836612" y="3730625"/>
            <a:ext cx="2962275" cy="2219325"/>
          </a:xfrm>
          <a:custGeom>
            <a:avLst/>
            <a:gdLst>
              <a:gd name="T0" fmla="*/ 927 w 1866"/>
              <a:gd name="T1" fmla="*/ 0 h 1398"/>
              <a:gd name="T2" fmla="*/ 0 w 1866"/>
              <a:gd name="T3" fmla="*/ 975 h 1398"/>
              <a:gd name="T4" fmla="*/ 996 w 1866"/>
              <a:gd name="T5" fmla="*/ 1387 h 1398"/>
              <a:gd name="T6" fmla="*/ 1866 w 1866"/>
              <a:gd name="T7" fmla="*/ 996 h 1398"/>
              <a:gd name="T8" fmla="*/ 927 w 1866"/>
              <a:gd name="T9" fmla="*/ 0 h 1398"/>
            </a:gdLst>
            <a:ahLst/>
            <a:cxnLst>
              <a:cxn ang="0">
                <a:pos x="T0" y="T1"/>
              </a:cxn>
              <a:cxn ang="0">
                <a:pos x="T2" y="T3"/>
              </a:cxn>
              <a:cxn ang="0">
                <a:pos x="T4" y="T5"/>
              </a:cxn>
              <a:cxn ang="0">
                <a:pos x="T6" y="T7"/>
              </a:cxn>
              <a:cxn ang="0">
                <a:pos x="T8" y="T9"/>
              </a:cxn>
            </a:cxnLst>
            <a:rect l="0" t="0" r="r" b="b"/>
            <a:pathLst>
              <a:path w="1866" h="1398">
                <a:moveTo>
                  <a:pt x="927" y="0"/>
                </a:moveTo>
                <a:lnTo>
                  <a:pt x="0" y="975"/>
                </a:lnTo>
                <a:cubicBezTo>
                  <a:pt x="203" y="1204"/>
                  <a:pt x="607" y="1398"/>
                  <a:pt x="996" y="1387"/>
                </a:cubicBezTo>
                <a:cubicBezTo>
                  <a:pt x="1385" y="1375"/>
                  <a:pt x="1707" y="1159"/>
                  <a:pt x="1866" y="996"/>
                </a:cubicBezTo>
                <a:lnTo>
                  <a:pt x="927" y="0"/>
                </a:lnTo>
                <a:close/>
              </a:path>
            </a:pathLst>
          </a:custGeom>
          <a:blipFill dpi="0" rotWithShape="1">
            <a:blip r:embed="rId4"/>
            <a:srcRect/>
            <a:stretch>
              <a:fillRect/>
            </a:stretch>
          </a:blipFill>
          <a:ln>
            <a:noFill/>
          </a:ln>
          <a:effectLst/>
          <a:extLst>
            <a:ext uri="{91240B29-F687-4F45-9708-019B960494DF}">
              <a14:hiddenLine xmlns:a14="http://schemas.microsoft.com/office/drawing/2010/main" w="76200" cmpd="sng">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1" name="Freeform 19" descr="4"/>
          <p:cNvSpPr>
            <a:spLocks/>
          </p:cNvSpPr>
          <p:nvPr/>
        </p:nvSpPr>
        <p:spPr bwMode="gray">
          <a:xfrm>
            <a:off x="2376487" y="2119313"/>
            <a:ext cx="2139950" cy="3116262"/>
          </a:xfrm>
          <a:custGeom>
            <a:avLst/>
            <a:gdLst>
              <a:gd name="T0" fmla="*/ 951 w 1348"/>
              <a:gd name="T1" fmla="*/ 1963 h 1963"/>
              <a:gd name="T2" fmla="*/ 1338 w 1348"/>
              <a:gd name="T3" fmla="*/ 977 h 1963"/>
              <a:gd name="T4" fmla="*/ 905 w 1348"/>
              <a:gd name="T5" fmla="*/ 0 h 1963"/>
              <a:gd name="T6" fmla="*/ 0 w 1348"/>
              <a:gd name="T7" fmla="*/ 987 h 1963"/>
              <a:gd name="T8" fmla="*/ 951 w 1348"/>
              <a:gd name="T9" fmla="*/ 1963 h 1963"/>
            </a:gdLst>
            <a:ahLst/>
            <a:cxnLst>
              <a:cxn ang="0">
                <a:pos x="T0" y="T1"/>
              </a:cxn>
              <a:cxn ang="0">
                <a:pos x="T2" y="T3"/>
              </a:cxn>
              <a:cxn ang="0">
                <a:pos x="T4" y="T5"/>
              </a:cxn>
              <a:cxn ang="0">
                <a:pos x="T6" y="T7"/>
              </a:cxn>
              <a:cxn ang="0">
                <a:pos x="T8" y="T9"/>
              </a:cxn>
            </a:cxnLst>
            <a:rect l="0" t="0" r="r" b="b"/>
            <a:pathLst>
              <a:path w="1348" h="1963">
                <a:moveTo>
                  <a:pt x="951" y="1963"/>
                </a:moveTo>
                <a:cubicBezTo>
                  <a:pt x="1244" y="1689"/>
                  <a:pt x="1348" y="1323"/>
                  <a:pt x="1338" y="977"/>
                </a:cubicBezTo>
                <a:cubicBezTo>
                  <a:pt x="1329" y="629"/>
                  <a:pt x="1132" y="226"/>
                  <a:pt x="905" y="0"/>
                </a:cubicBezTo>
                <a:lnTo>
                  <a:pt x="0" y="987"/>
                </a:lnTo>
                <a:lnTo>
                  <a:pt x="951" y="1963"/>
                </a:lnTo>
                <a:close/>
              </a:path>
            </a:pathLst>
          </a:custGeom>
          <a:blipFill dpi="0" rotWithShape="1">
            <a:blip r:embed="rId5"/>
            <a:srcRect/>
            <a:stretch>
              <a:fillRect/>
            </a:stretch>
          </a:blipFill>
          <a:ln>
            <a:noFill/>
          </a:ln>
          <a:effectLst/>
          <a:extLst>
            <a:ext uri="{91240B29-F687-4F45-9708-019B960494DF}">
              <a14:hiddenLine xmlns:a14="http://schemas.microsoft.com/office/drawing/2010/main" w="76200" cmpd="sng">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5" name="Oval 23"/>
          <p:cNvSpPr>
            <a:spLocks noChangeArrowheads="1"/>
          </p:cNvSpPr>
          <p:nvPr/>
        </p:nvSpPr>
        <p:spPr bwMode="gray">
          <a:xfrm>
            <a:off x="1557337" y="2954338"/>
            <a:ext cx="1655763" cy="1655762"/>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35906" y="2971800"/>
            <a:ext cx="1749074" cy="1638300"/>
          </a:xfrm>
          <a:prstGeom prst="ellipse">
            <a:avLst/>
          </a:prstGeom>
          <a:ln>
            <a:noFill/>
          </a:ln>
          <a:effectLst>
            <a:softEdge rad="112500"/>
          </a:effectLst>
        </p:spPr>
      </p:pic>
      <p:pic>
        <p:nvPicPr>
          <p:cNvPr id="19" name="Picture 1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334000" y="2581484"/>
            <a:ext cx="3276600" cy="3443079"/>
          </a:xfrm>
          <a:prstGeom prst="rect">
            <a:avLst/>
          </a:prstGeom>
        </p:spPr>
      </p:pic>
      <p:grpSp>
        <p:nvGrpSpPr>
          <p:cNvPr id="2" name="Group 1"/>
          <p:cNvGrpSpPr/>
          <p:nvPr userDrawn="1"/>
        </p:nvGrpSpPr>
        <p:grpSpPr>
          <a:xfrm>
            <a:off x="2943131" y="304800"/>
            <a:ext cx="2314669" cy="1524000"/>
            <a:chOff x="3200400" y="595313"/>
            <a:chExt cx="2314669" cy="1524000"/>
          </a:xfrm>
          <a:effectLst>
            <a:outerShdw blurRad="76200" dir="18900000" sy="23000" kx="-1200000" algn="bl" rotWithShape="0">
              <a:prstClr val="black">
                <a:alpha val="20000"/>
              </a:prstClr>
            </a:outerShdw>
          </a:effectLst>
        </p:grpSpPr>
        <p:pic>
          <p:nvPicPr>
            <p:cNvPr id="17" name="Picture 16" descr="logo_128"/>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200400" y="595313"/>
              <a:ext cx="1143000" cy="1524000"/>
            </a:xfrm>
            <a:prstGeom prst="rect">
              <a:avLst/>
            </a:prstGeom>
            <a:noFill/>
            <a:ln>
              <a:noFill/>
            </a:ln>
          </p:spPr>
        </p:pic>
        <p:pic>
          <p:nvPicPr>
            <p:cNvPr id="18" name="Picture 3"/>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349657" y="595313"/>
              <a:ext cx="1165412"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3551079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84126" y="1217973"/>
            <a:ext cx="8229600" cy="52482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6167252" y="6410880"/>
            <a:ext cx="2133600" cy="234950"/>
          </a:xfrm>
        </p:spPr>
        <p:txBody>
          <a:bodyPr/>
          <a:lstStyle>
            <a:lvl1pPr>
              <a:defRPr/>
            </a:lvl1pPr>
          </a:lstStyle>
          <a:p>
            <a:fld id="{77D988B1-0494-410B-A33F-36727302062A}" type="slidenum">
              <a:rPr lang="en-US"/>
              <a:pPr/>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07400" y="6137356"/>
            <a:ext cx="540769" cy="568244"/>
          </a:xfrm>
          <a:prstGeom prst="rect">
            <a:avLst/>
          </a:prstGeom>
        </p:spPr>
      </p:pic>
      <p:pic>
        <p:nvPicPr>
          <p:cNvPr id="8" name="Picture 7" descr="logo_128"/>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700" y="0"/>
            <a:ext cx="857250" cy="1143000"/>
          </a:xfrm>
          <a:prstGeom prst="rect">
            <a:avLst/>
          </a:prstGeom>
          <a:noFill/>
          <a:ln>
            <a:noFill/>
          </a:ln>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391990375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lvl1pPr>
          </a:lstStyle>
          <a:p>
            <a:r>
              <a:rPr lang="en-US" smtClean="0"/>
              <a:t>SOICT - HUT</a:t>
            </a:r>
            <a:endParaRPr lang="en-US"/>
          </a:p>
        </p:txBody>
      </p:sp>
      <p:sp>
        <p:nvSpPr>
          <p:cNvPr id="6" name="Slide Number Placeholder 5"/>
          <p:cNvSpPr>
            <a:spLocks noGrp="1"/>
          </p:cNvSpPr>
          <p:nvPr>
            <p:ph type="sldNum" sz="quarter" idx="12"/>
          </p:nvPr>
        </p:nvSpPr>
        <p:spPr/>
        <p:txBody>
          <a:bodyPr/>
          <a:lstStyle>
            <a:lvl1pPr>
              <a:defRPr/>
            </a:lvl1pPr>
          </a:lstStyle>
          <a:p>
            <a:fld id="{FFBF2B6F-CF97-4A8F-A58D-56F81934311F}" type="slidenum">
              <a:rPr lang="en-US"/>
              <a:pPr/>
              <a:t>‹#›</a:t>
            </a:fld>
            <a:endParaRPr lang="en-US"/>
          </a:p>
        </p:txBody>
      </p:sp>
    </p:spTree>
    <p:extLst>
      <p:ext uri="{BB962C8B-B14F-4D97-AF65-F5344CB8AC3E}">
        <p14:creationId xmlns:p14="http://schemas.microsoft.com/office/powerpoint/2010/main" val="52856785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414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414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lvl1pPr>
              <a:defRPr/>
            </a:lvl1pPr>
          </a:lstStyle>
          <a:p>
            <a:r>
              <a:rPr lang="en-US" smtClean="0"/>
              <a:t>SOICT - HUT</a:t>
            </a:r>
            <a:endParaRPr lang="en-US"/>
          </a:p>
        </p:txBody>
      </p:sp>
      <p:sp>
        <p:nvSpPr>
          <p:cNvPr id="7" name="Slide Number Placeholder 6"/>
          <p:cNvSpPr>
            <a:spLocks noGrp="1"/>
          </p:cNvSpPr>
          <p:nvPr>
            <p:ph type="sldNum" sz="quarter" idx="12"/>
          </p:nvPr>
        </p:nvSpPr>
        <p:spPr/>
        <p:txBody>
          <a:bodyPr/>
          <a:lstStyle>
            <a:lvl1pPr>
              <a:defRPr/>
            </a:lvl1pPr>
          </a:lstStyle>
          <a:p>
            <a:fld id="{47F2C3A4-8948-4E95-A86D-D9878862E888}" type="slidenum">
              <a:rPr lang="en-US"/>
              <a:pPr/>
              <a:t>‹#›</a:t>
            </a:fld>
            <a:endParaRPr lang="en-US"/>
          </a:p>
        </p:txBody>
      </p:sp>
    </p:spTree>
    <p:extLst>
      <p:ext uri="{BB962C8B-B14F-4D97-AF65-F5344CB8AC3E}">
        <p14:creationId xmlns:p14="http://schemas.microsoft.com/office/powerpoint/2010/main" val="174046153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lvl1pPr>
              <a:defRPr/>
            </a:lvl1pPr>
          </a:lstStyle>
          <a:p>
            <a:r>
              <a:rPr lang="en-US" smtClean="0"/>
              <a:t>SOICT - HUT</a:t>
            </a:r>
            <a:endParaRPr lang="en-US"/>
          </a:p>
        </p:txBody>
      </p:sp>
      <p:sp>
        <p:nvSpPr>
          <p:cNvPr id="9" name="Slide Number Placeholder 8"/>
          <p:cNvSpPr>
            <a:spLocks noGrp="1"/>
          </p:cNvSpPr>
          <p:nvPr>
            <p:ph type="sldNum" sz="quarter" idx="12"/>
          </p:nvPr>
        </p:nvSpPr>
        <p:spPr/>
        <p:txBody>
          <a:bodyPr/>
          <a:lstStyle>
            <a:lvl1pPr>
              <a:defRPr/>
            </a:lvl1pPr>
          </a:lstStyle>
          <a:p>
            <a:fld id="{4E007587-B3F6-4223-9DF3-F7B41C5AAEF5}" type="slidenum">
              <a:rPr lang="en-US"/>
              <a:pPr/>
              <a:t>‹#›</a:t>
            </a:fld>
            <a:endParaRPr lang="en-US"/>
          </a:p>
        </p:txBody>
      </p:sp>
    </p:spTree>
    <p:extLst>
      <p:ext uri="{BB962C8B-B14F-4D97-AF65-F5344CB8AC3E}">
        <p14:creationId xmlns:p14="http://schemas.microsoft.com/office/powerpoint/2010/main" val="26049223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lvl1pPr>
              <a:defRPr/>
            </a:lvl1pPr>
          </a:lstStyle>
          <a:p>
            <a:r>
              <a:rPr lang="en-US" smtClean="0"/>
              <a:t>SOICT - HUT</a:t>
            </a:r>
            <a:endParaRPr lang="en-US"/>
          </a:p>
        </p:txBody>
      </p:sp>
      <p:sp>
        <p:nvSpPr>
          <p:cNvPr id="5" name="Slide Number Placeholder 4"/>
          <p:cNvSpPr>
            <a:spLocks noGrp="1"/>
          </p:cNvSpPr>
          <p:nvPr>
            <p:ph type="sldNum" sz="quarter" idx="12"/>
          </p:nvPr>
        </p:nvSpPr>
        <p:spPr/>
        <p:txBody>
          <a:bodyPr/>
          <a:lstStyle>
            <a:lvl1pPr>
              <a:defRPr/>
            </a:lvl1pPr>
          </a:lstStyle>
          <a:p>
            <a:fld id="{A722CE8F-EE84-46DA-BDD1-20D5505E0A15}" type="slidenum">
              <a:rPr lang="en-US"/>
              <a:pPr/>
              <a:t>‹#›</a:t>
            </a:fld>
            <a:endParaRPr lang="en-US"/>
          </a:p>
        </p:txBody>
      </p:sp>
    </p:spTree>
    <p:extLst>
      <p:ext uri="{BB962C8B-B14F-4D97-AF65-F5344CB8AC3E}">
        <p14:creationId xmlns:p14="http://schemas.microsoft.com/office/powerpoint/2010/main" val="201757769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lvl1pPr>
          </a:lstStyle>
          <a:p>
            <a:r>
              <a:rPr lang="en-US" smtClean="0"/>
              <a:t>SOICT - HUT</a:t>
            </a:r>
            <a:endParaRPr lang="en-US"/>
          </a:p>
        </p:txBody>
      </p:sp>
      <p:sp>
        <p:nvSpPr>
          <p:cNvPr id="4" name="Slide Number Placeholder 3"/>
          <p:cNvSpPr>
            <a:spLocks noGrp="1"/>
          </p:cNvSpPr>
          <p:nvPr>
            <p:ph type="sldNum" sz="quarter" idx="12"/>
          </p:nvPr>
        </p:nvSpPr>
        <p:spPr/>
        <p:txBody>
          <a:bodyPr/>
          <a:lstStyle>
            <a:lvl1pPr>
              <a:defRPr/>
            </a:lvl1pPr>
          </a:lstStyle>
          <a:p>
            <a:fld id="{0B98FFD0-9883-4829-88A3-1F5E507D4049}" type="slidenum">
              <a:rPr lang="en-US"/>
              <a:pPr/>
              <a:t>‹#›</a:t>
            </a:fld>
            <a:endParaRPr lang="en-US"/>
          </a:p>
        </p:txBody>
      </p:sp>
      <p:pic>
        <p:nvPicPr>
          <p:cNvPr id="5" name="Picture 4" descr="logo_128"/>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10412" cy="1347216"/>
          </a:xfrm>
          <a:prstGeom prst="rect">
            <a:avLst/>
          </a:prstGeom>
          <a:noFill/>
          <a:ln>
            <a:noFill/>
          </a:ln>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116224774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lvl1pPr>
              <a:defRPr/>
            </a:lvl1pPr>
          </a:lstStyle>
          <a:p>
            <a:r>
              <a:rPr lang="en-US" smtClean="0"/>
              <a:t>SOICT - HUT</a:t>
            </a:r>
            <a:endParaRPr lang="en-US"/>
          </a:p>
        </p:txBody>
      </p:sp>
      <p:sp>
        <p:nvSpPr>
          <p:cNvPr id="7" name="Slide Number Placeholder 6"/>
          <p:cNvSpPr>
            <a:spLocks noGrp="1"/>
          </p:cNvSpPr>
          <p:nvPr>
            <p:ph type="sldNum" sz="quarter" idx="12"/>
          </p:nvPr>
        </p:nvSpPr>
        <p:spPr/>
        <p:txBody>
          <a:bodyPr/>
          <a:lstStyle>
            <a:lvl1pPr>
              <a:defRPr/>
            </a:lvl1pPr>
          </a:lstStyle>
          <a:p>
            <a:fld id="{A93F0EBB-5F3B-4F2C-8B18-7AECAC4BEC41}" type="slidenum">
              <a:rPr lang="en-US"/>
              <a:pPr/>
              <a:t>‹#›</a:t>
            </a:fld>
            <a:endParaRPr lang="en-US"/>
          </a:p>
        </p:txBody>
      </p:sp>
    </p:spTree>
    <p:extLst>
      <p:ext uri="{BB962C8B-B14F-4D97-AF65-F5344CB8AC3E}">
        <p14:creationId xmlns:p14="http://schemas.microsoft.com/office/powerpoint/2010/main" val="120730459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20" Type="http://schemas.openxmlformats.org/officeDocument/2006/relationships/image" Target="../media/image5.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gray">
          <a:xfrm>
            <a:off x="0" y="798513"/>
            <a:ext cx="9144000" cy="312737"/>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0" name="Rectangle 16"/>
          <p:cNvSpPr>
            <a:spLocks noChangeArrowheads="1"/>
          </p:cNvSpPr>
          <p:nvPr/>
        </p:nvSpPr>
        <p:spPr bwMode="white">
          <a:xfrm>
            <a:off x="0" y="0"/>
            <a:ext cx="9144000" cy="83661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7" name="Rectangle 3"/>
          <p:cNvSpPr>
            <a:spLocks noGrp="1" noChangeArrowheads="1"/>
          </p:cNvSpPr>
          <p:nvPr>
            <p:ph type="body" idx="1"/>
          </p:nvPr>
        </p:nvSpPr>
        <p:spPr bwMode="auto">
          <a:xfrm>
            <a:off x="457200" y="1241425"/>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6324600" y="6564313"/>
            <a:ext cx="2362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latin typeface="+mn-lt"/>
              </a:defRPr>
            </a:lvl1pPr>
          </a:lstStyle>
          <a:p>
            <a:r>
              <a:rPr lang="en-US" smtClean="0"/>
              <a:t>SOICT - HUT</a:t>
            </a:r>
            <a:endParaRPr lang="en-US"/>
          </a:p>
        </p:txBody>
      </p:sp>
      <p:sp>
        <p:nvSpPr>
          <p:cNvPr id="1030" name="Rectangle 6"/>
          <p:cNvSpPr>
            <a:spLocks noGrp="1" noChangeArrowheads="1"/>
          </p:cNvSpPr>
          <p:nvPr>
            <p:ph type="sldNum" sz="quarter" idx="4"/>
          </p:nvPr>
        </p:nvSpPr>
        <p:spPr bwMode="auto">
          <a:xfrm>
            <a:off x="3124200" y="6553200"/>
            <a:ext cx="2133600" cy="23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DA261DEC-F9B2-49F7-97EE-DBE59CC78D44}" type="slidenum">
              <a:rPr lang="en-US"/>
              <a:pPr/>
              <a:t>‹#›</a:t>
            </a:fld>
            <a:endParaRPr lang="en-US"/>
          </a:p>
        </p:txBody>
      </p:sp>
      <p:sp>
        <p:nvSpPr>
          <p:cNvPr id="1026" name="Rectangle 2"/>
          <p:cNvSpPr>
            <a:spLocks noGrp="1" noChangeArrowheads="1"/>
          </p:cNvSpPr>
          <p:nvPr>
            <p:ph type="title"/>
          </p:nvPr>
        </p:nvSpPr>
        <p:spPr bwMode="black">
          <a:xfrm>
            <a:off x="381000" y="152400"/>
            <a:ext cx="73914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grpSp>
        <p:nvGrpSpPr>
          <p:cNvPr id="1041" name="Group 17"/>
          <p:cNvGrpSpPr>
            <a:grpSpLocks/>
          </p:cNvGrpSpPr>
          <p:nvPr/>
        </p:nvGrpSpPr>
        <p:grpSpPr bwMode="auto">
          <a:xfrm>
            <a:off x="7308850" y="188913"/>
            <a:ext cx="1665288" cy="1512887"/>
            <a:chOff x="4604" y="119"/>
            <a:chExt cx="1049" cy="953"/>
          </a:xfrm>
        </p:grpSpPr>
        <p:sp>
          <p:nvSpPr>
            <p:cNvPr id="1042" name="Oval 18"/>
            <p:cNvSpPr>
              <a:spLocks noChangeArrowheads="1"/>
            </p:cNvSpPr>
            <p:nvPr userDrawn="1"/>
          </p:nvSpPr>
          <p:spPr bwMode="gray">
            <a:xfrm>
              <a:off x="4921" y="845"/>
              <a:ext cx="732" cy="227"/>
            </a:xfrm>
            <a:prstGeom prst="ellipse">
              <a:avLst/>
            </a:prstGeom>
            <a:gradFill rotWithShape="1">
              <a:gsLst>
                <a:gs pos="0">
                  <a:schemeClr val="tx1"/>
                </a:gs>
                <a:gs pos="100000">
                  <a:schemeClr val="tx1">
                    <a:gamma/>
                    <a:tint val="0"/>
                    <a:invGamma/>
                  </a:scheme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3" name="Oval 19"/>
            <p:cNvSpPr>
              <a:spLocks noChangeArrowheads="1"/>
            </p:cNvSpPr>
            <p:nvPr userDrawn="1"/>
          </p:nvSpPr>
          <p:spPr bwMode="gray">
            <a:xfrm>
              <a:off x="4604" y="119"/>
              <a:ext cx="932" cy="911"/>
            </a:xfrm>
            <a:prstGeom prst="ellipse">
              <a:avLst/>
            </a:prstGeom>
            <a:solidFill>
              <a:schemeClr val="bg1"/>
            </a:solidFill>
            <a:ln>
              <a:noFill/>
            </a:ln>
            <a:effectLst>
              <a:outerShdw dist="63500" dir="2212194" algn="ctr" rotWithShape="0">
                <a:schemeClr val="tx1"/>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a:p>
          </p:txBody>
        </p:sp>
        <p:sp>
          <p:nvSpPr>
            <p:cNvPr id="1044" name="Freeform 20" descr="4"/>
            <p:cNvSpPr>
              <a:spLocks/>
            </p:cNvSpPr>
            <p:nvPr userDrawn="1"/>
          </p:nvSpPr>
          <p:spPr bwMode="gray">
            <a:xfrm>
              <a:off x="5077" y="281"/>
              <a:ext cx="426" cy="588"/>
            </a:xfrm>
            <a:custGeom>
              <a:avLst/>
              <a:gdLst>
                <a:gd name="T0" fmla="*/ 951 w 1348"/>
                <a:gd name="T1" fmla="*/ 1963 h 1963"/>
                <a:gd name="T2" fmla="*/ 1338 w 1348"/>
                <a:gd name="T3" fmla="*/ 977 h 1963"/>
                <a:gd name="T4" fmla="*/ 905 w 1348"/>
                <a:gd name="T5" fmla="*/ 0 h 1963"/>
                <a:gd name="T6" fmla="*/ 0 w 1348"/>
                <a:gd name="T7" fmla="*/ 987 h 1963"/>
                <a:gd name="T8" fmla="*/ 951 w 1348"/>
                <a:gd name="T9" fmla="*/ 1963 h 1963"/>
              </a:gdLst>
              <a:ahLst/>
              <a:cxnLst>
                <a:cxn ang="0">
                  <a:pos x="T0" y="T1"/>
                </a:cxn>
                <a:cxn ang="0">
                  <a:pos x="T2" y="T3"/>
                </a:cxn>
                <a:cxn ang="0">
                  <a:pos x="T4" y="T5"/>
                </a:cxn>
                <a:cxn ang="0">
                  <a:pos x="T6" y="T7"/>
                </a:cxn>
                <a:cxn ang="0">
                  <a:pos x="T8" y="T9"/>
                </a:cxn>
              </a:cxnLst>
              <a:rect l="0" t="0" r="r" b="b"/>
              <a:pathLst>
                <a:path w="1348" h="1963">
                  <a:moveTo>
                    <a:pt x="951" y="1963"/>
                  </a:moveTo>
                  <a:cubicBezTo>
                    <a:pt x="1244" y="1689"/>
                    <a:pt x="1348" y="1323"/>
                    <a:pt x="1338" y="977"/>
                  </a:cubicBezTo>
                  <a:cubicBezTo>
                    <a:pt x="1329" y="629"/>
                    <a:pt x="1132" y="226"/>
                    <a:pt x="905" y="0"/>
                  </a:cubicBezTo>
                  <a:lnTo>
                    <a:pt x="0" y="987"/>
                  </a:lnTo>
                  <a:lnTo>
                    <a:pt x="951" y="1963"/>
                  </a:lnTo>
                  <a:close/>
                </a:path>
              </a:pathLst>
            </a:custGeom>
            <a:blipFill dpi="0" rotWithShape="1">
              <a:blip r:embed="rId16"/>
              <a:srcRect/>
              <a:stretch>
                <a:fillRect/>
              </a:stretch>
            </a:blipFill>
            <a:ln>
              <a:noFill/>
            </a:ln>
            <a:effectLst/>
            <a:extLst>
              <a:ext uri="{91240B29-F687-4F45-9708-019B960494DF}">
                <a14:hiddenLine xmlns:a14="http://schemas.microsoft.com/office/drawing/2010/main" w="76200" cmpd="sng">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5" name="Freeform 21" descr="1"/>
            <p:cNvSpPr>
              <a:spLocks/>
            </p:cNvSpPr>
            <p:nvPr userDrawn="1"/>
          </p:nvSpPr>
          <p:spPr bwMode="gray">
            <a:xfrm>
              <a:off x="4779" y="144"/>
              <a:ext cx="572" cy="416"/>
            </a:xfrm>
            <a:custGeom>
              <a:avLst/>
              <a:gdLst>
                <a:gd name="T0" fmla="*/ 905 w 1810"/>
                <a:gd name="T1" fmla="*/ 1388 h 1388"/>
                <a:gd name="T2" fmla="*/ 1810 w 1810"/>
                <a:gd name="T3" fmla="*/ 408 h 1388"/>
                <a:gd name="T4" fmla="*/ 874 w 1810"/>
                <a:gd name="T5" fmla="*/ 40 h 1388"/>
                <a:gd name="T6" fmla="*/ 0 w 1810"/>
                <a:gd name="T7" fmla="*/ 409 h 1388"/>
                <a:gd name="T8" fmla="*/ 905 w 1810"/>
                <a:gd name="T9" fmla="*/ 1388 h 1388"/>
              </a:gdLst>
              <a:ahLst/>
              <a:cxnLst>
                <a:cxn ang="0">
                  <a:pos x="T0" y="T1"/>
                </a:cxn>
                <a:cxn ang="0">
                  <a:pos x="T2" y="T3"/>
                </a:cxn>
                <a:cxn ang="0">
                  <a:pos x="T4" y="T5"/>
                </a:cxn>
                <a:cxn ang="0">
                  <a:pos x="T6" y="T7"/>
                </a:cxn>
                <a:cxn ang="0">
                  <a:pos x="T8" y="T9"/>
                </a:cxn>
              </a:cxnLst>
              <a:rect l="0" t="0" r="r" b="b"/>
              <a:pathLst>
                <a:path w="1810" h="1388">
                  <a:moveTo>
                    <a:pt x="905" y="1388"/>
                  </a:moveTo>
                  <a:lnTo>
                    <a:pt x="1810" y="408"/>
                  </a:lnTo>
                  <a:cubicBezTo>
                    <a:pt x="1612" y="189"/>
                    <a:pt x="1272" y="0"/>
                    <a:pt x="874" y="40"/>
                  </a:cubicBezTo>
                  <a:cubicBezTo>
                    <a:pt x="541" y="52"/>
                    <a:pt x="252" y="162"/>
                    <a:pt x="0" y="409"/>
                  </a:cubicBezTo>
                  <a:lnTo>
                    <a:pt x="905" y="1388"/>
                  </a:lnTo>
                  <a:close/>
                </a:path>
              </a:pathLst>
            </a:custGeom>
            <a:blipFill dpi="0" rotWithShape="1">
              <a:blip r:embed="rId17"/>
              <a:srcRect/>
              <a:stretch>
                <a:fillRect/>
              </a:stretch>
            </a:blipFill>
            <a:ln>
              <a:noFill/>
            </a:ln>
            <a:effectLst/>
            <a:extLst>
              <a:ext uri="{91240B29-F687-4F45-9708-019B960494DF}">
                <a14:hiddenLine xmlns:a14="http://schemas.microsoft.com/office/drawing/2010/main" w="76200" cmpd="sng">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6" name="Freeform 22" descr="2"/>
            <p:cNvSpPr>
              <a:spLocks/>
            </p:cNvSpPr>
            <p:nvPr userDrawn="1"/>
          </p:nvSpPr>
          <p:spPr bwMode="gray">
            <a:xfrm>
              <a:off x="4629" y="286"/>
              <a:ext cx="419" cy="572"/>
            </a:xfrm>
            <a:custGeom>
              <a:avLst/>
              <a:gdLst>
                <a:gd name="T0" fmla="*/ 1325 w 1325"/>
                <a:gd name="T1" fmla="*/ 960 h 1910"/>
                <a:gd name="T2" fmla="*/ 414 w 1325"/>
                <a:gd name="T3" fmla="*/ 0 h 1910"/>
                <a:gd name="T4" fmla="*/ 27 w 1325"/>
                <a:gd name="T5" fmla="*/ 1014 h 1910"/>
                <a:gd name="T6" fmla="*/ 402 w 1325"/>
                <a:gd name="T7" fmla="*/ 1910 h 1910"/>
                <a:gd name="T8" fmla="*/ 1325 w 1325"/>
                <a:gd name="T9" fmla="*/ 960 h 1910"/>
              </a:gdLst>
              <a:ahLst/>
              <a:cxnLst>
                <a:cxn ang="0">
                  <a:pos x="T0" y="T1"/>
                </a:cxn>
                <a:cxn ang="0">
                  <a:pos x="T2" y="T3"/>
                </a:cxn>
                <a:cxn ang="0">
                  <a:pos x="T4" y="T5"/>
                </a:cxn>
                <a:cxn ang="0">
                  <a:pos x="T6" y="T7"/>
                </a:cxn>
                <a:cxn ang="0">
                  <a:pos x="T8" y="T9"/>
                </a:cxn>
              </a:cxnLst>
              <a:rect l="0" t="0" r="r" b="b"/>
              <a:pathLst>
                <a:path w="1325" h="1910">
                  <a:moveTo>
                    <a:pt x="1325" y="960"/>
                  </a:moveTo>
                  <a:lnTo>
                    <a:pt x="414" y="0"/>
                  </a:lnTo>
                  <a:cubicBezTo>
                    <a:pt x="238" y="162"/>
                    <a:pt x="0" y="570"/>
                    <a:pt x="27" y="1014"/>
                  </a:cubicBezTo>
                  <a:cubicBezTo>
                    <a:pt x="53" y="1458"/>
                    <a:pt x="233" y="1748"/>
                    <a:pt x="402" y="1910"/>
                  </a:cubicBezTo>
                  <a:lnTo>
                    <a:pt x="1325" y="960"/>
                  </a:lnTo>
                  <a:close/>
                </a:path>
              </a:pathLst>
            </a:custGeom>
            <a:blipFill dpi="0" rotWithShape="1">
              <a:blip r:embed="rId18"/>
              <a:srcRect/>
              <a:stretch>
                <a:fillRect/>
              </a:stretch>
            </a:blipFill>
            <a:ln>
              <a:noFill/>
            </a:ln>
            <a:effectLst/>
            <a:extLst>
              <a:ext uri="{91240B29-F687-4F45-9708-019B960494DF}">
                <a14:hiddenLine xmlns:a14="http://schemas.microsoft.com/office/drawing/2010/main" w="76200" cmpd="sng">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7" name="Freeform 23" descr="55282"/>
            <p:cNvSpPr>
              <a:spLocks/>
            </p:cNvSpPr>
            <p:nvPr userDrawn="1"/>
          </p:nvSpPr>
          <p:spPr bwMode="gray">
            <a:xfrm>
              <a:off x="4770" y="585"/>
              <a:ext cx="590" cy="418"/>
            </a:xfrm>
            <a:custGeom>
              <a:avLst/>
              <a:gdLst>
                <a:gd name="T0" fmla="*/ 927 w 1866"/>
                <a:gd name="T1" fmla="*/ 0 h 1398"/>
                <a:gd name="T2" fmla="*/ 0 w 1866"/>
                <a:gd name="T3" fmla="*/ 975 h 1398"/>
                <a:gd name="T4" fmla="*/ 996 w 1866"/>
                <a:gd name="T5" fmla="*/ 1387 h 1398"/>
                <a:gd name="T6" fmla="*/ 1866 w 1866"/>
                <a:gd name="T7" fmla="*/ 996 h 1398"/>
                <a:gd name="T8" fmla="*/ 927 w 1866"/>
                <a:gd name="T9" fmla="*/ 0 h 1398"/>
              </a:gdLst>
              <a:ahLst/>
              <a:cxnLst>
                <a:cxn ang="0">
                  <a:pos x="T0" y="T1"/>
                </a:cxn>
                <a:cxn ang="0">
                  <a:pos x="T2" y="T3"/>
                </a:cxn>
                <a:cxn ang="0">
                  <a:pos x="T4" y="T5"/>
                </a:cxn>
                <a:cxn ang="0">
                  <a:pos x="T6" y="T7"/>
                </a:cxn>
                <a:cxn ang="0">
                  <a:pos x="T8" y="T9"/>
                </a:cxn>
              </a:cxnLst>
              <a:rect l="0" t="0" r="r" b="b"/>
              <a:pathLst>
                <a:path w="1866" h="1398">
                  <a:moveTo>
                    <a:pt x="927" y="0"/>
                  </a:moveTo>
                  <a:lnTo>
                    <a:pt x="0" y="975"/>
                  </a:lnTo>
                  <a:cubicBezTo>
                    <a:pt x="203" y="1204"/>
                    <a:pt x="607" y="1398"/>
                    <a:pt x="996" y="1387"/>
                  </a:cubicBezTo>
                  <a:cubicBezTo>
                    <a:pt x="1385" y="1375"/>
                    <a:pt x="1707" y="1159"/>
                    <a:pt x="1866" y="996"/>
                  </a:cubicBezTo>
                  <a:lnTo>
                    <a:pt x="927" y="0"/>
                  </a:lnTo>
                  <a:close/>
                </a:path>
              </a:pathLst>
            </a:custGeom>
            <a:blipFill dpi="0" rotWithShape="1">
              <a:blip r:embed="rId19"/>
              <a:srcRect/>
              <a:stretch>
                <a:fillRect/>
              </a:stretch>
            </a:blipFill>
            <a:ln>
              <a:noFill/>
            </a:ln>
            <a:effectLst/>
            <a:extLst>
              <a:ext uri="{91240B29-F687-4F45-9708-019B960494DF}">
                <a14:hiddenLine xmlns:a14="http://schemas.microsoft.com/office/drawing/2010/main" w="76200" cmpd="sng">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8" name="Oval 24"/>
            <p:cNvSpPr>
              <a:spLocks noChangeArrowheads="1"/>
            </p:cNvSpPr>
            <p:nvPr userDrawn="1"/>
          </p:nvSpPr>
          <p:spPr bwMode="gray">
            <a:xfrm>
              <a:off x="4914" y="438"/>
              <a:ext cx="329" cy="313"/>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17" name="Picture 1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772400" y="685800"/>
            <a:ext cx="521834" cy="488785"/>
          </a:xfrm>
          <a:prstGeom prst="ellipse">
            <a:avLst/>
          </a:prstGeom>
          <a:ln>
            <a:noFill/>
          </a:ln>
          <a:effectLst>
            <a:softEdge rad="112500"/>
          </a:effectLst>
        </p:spPr>
      </p:pic>
    </p:spTree>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dt="0"/>
  <p:txStyles>
    <p:title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0"/>
            <a:ext cx="8104330" cy="1828800"/>
          </a:xfrm>
        </p:spPr>
        <p:txBody>
          <a:bodyPr/>
          <a:lstStyle/>
          <a:p>
            <a:pPr algn="ctr"/>
            <a:r>
              <a:rPr lang="en-US" sz="3200" dirty="0" smtClean="0">
                <a:solidFill>
                  <a:schemeClr val="accent2"/>
                </a:solidFill>
              </a:rPr>
              <a:t>BÁO CÁO</a:t>
            </a:r>
            <a:br>
              <a:rPr lang="en-US" sz="3200" dirty="0" smtClean="0">
                <a:solidFill>
                  <a:schemeClr val="accent2"/>
                </a:solidFill>
              </a:rPr>
            </a:br>
            <a:r>
              <a:rPr lang="en-US" dirty="0" smtClean="0"/>
              <a:t>ĐỒ ÁN TỐT NGHIỆP</a:t>
            </a:r>
            <a:endParaRPr lang="en-US" dirty="0"/>
          </a:p>
        </p:txBody>
      </p:sp>
      <p:sp>
        <p:nvSpPr>
          <p:cNvPr id="3" name="Footer Placeholder 4"/>
          <p:cNvSpPr>
            <a:spLocks noGrp="1"/>
          </p:cNvSpPr>
          <p:nvPr>
            <p:ph type="ftr" sz="quarter" idx="4294967295"/>
          </p:nvPr>
        </p:nvSpPr>
        <p:spPr>
          <a:xfrm>
            <a:off x="3977640" y="6469764"/>
            <a:ext cx="1463357" cy="217548"/>
          </a:xfrm>
        </p:spPr>
        <p:txBody>
          <a:bodyPr/>
          <a:lstStyle/>
          <a:p>
            <a:r>
              <a:rPr lang="en-US" dirty="0" smtClean="0">
                <a:solidFill>
                  <a:schemeClr val="bg1"/>
                </a:solidFill>
              </a:rPr>
              <a:t>SOICT - HUT</a:t>
            </a:r>
            <a:endParaRPr lang="en-US" dirty="0">
              <a:solidFill>
                <a:schemeClr val="bg1"/>
              </a:solidFill>
            </a:endParaRP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0"/>
            <a:ext cx="1143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4"/>
          </p:nvPr>
        </p:nvSpPr>
        <p:spPr/>
        <p:txBody>
          <a:bodyPr/>
          <a:lstStyle/>
          <a:p>
            <a:fld id="{E2C30D57-D15A-4E8C-8B5E-F42802F519AE}" type="slidenum">
              <a:rPr lang="en-US" smtClean="0"/>
              <a:pPr/>
              <a:t>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6934200" cy="563563"/>
          </a:xfrm>
        </p:spPr>
        <p:txBody>
          <a:bodyPr/>
          <a:lstStyle/>
          <a:p>
            <a:r>
              <a:rPr lang="en-US" smtClean="0"/>
              <a:t>Data warehouse là gi?</a:t>
            </a:r>
            <a:endParaRPr lang="en-US"/>
          </a:p>
        </p:txBody>
      </p:sp>
      <p:sp>
        <p:nvSpPr>
          <p:cNvPr id="3" name="Content Placeholder 2"/>
          <p:cNvSpPr>
            <a:spLocks noGrp="1"/>
          </p:cNvSpPr>
          <p:nvPr>
            <p:ph idx="1"/>
          </p:nvPr>
        </p:nvSpPr>
        <p:spPr>
          <a:xfrm>
            <a:off x="838200" y="2057400"/>
            <a:ext cx="7875526" cy="4408848"/>
          </a:xfrm>
        </p:spPr>
        <p:txBody>
          <a:bodyPr/>
          <a:lstStyle/>
          <a:p>
            <a:pPr marL="0" indent="0">
              <a:buNone/>
            </a:pPr>
            <a:endParaRPr lang="en-US" b="0" smtClean="0">
              <a:latin typeface="Times New Roman" panose="02020603050405020304" pitchFamily="18" charset="0"/>
              <a:cs typeface="Times New Roman" panose="02020603050405020304" pitchFamily="18" charset="0"/>
            </a:endParaRPr>
          </a:p>
          <a:p>
            <a:pPr>
              <a:buFontTx/>
              <a:buChar char="-"/>
            </a:pPr>
            <a:r>
              <a:rPr lang="vi-VN" b="0" smtClean="0">
                <a:latin typeface="Times New Roman" panose="02020603050405020304" pitchFamily="18" charset="0"/>
                <a:cs typeface="Times New Roman" panose="02020603050405020304" pitchFamily="18" charset="0"/>
              </a:rPr>
              <a:t>Data warehouse là một cơ sở dữ liệu quan hệ hay một cơ sở dữ liệu đa chiều được thiết kế cho mục đích truy vấn và phân tích hơn là xử lý các giao dịch. </a:t>
            </a:r>
            <a:endParaRPr lang="en-US" b="0" smtClean="0">
              <a:latin typeface="Times New Roman" panose="02020603050405020304" pitchFamily="18" charset="0"/>
              <a:cs typeface="Times New Roman" panose="02020603050405020304" pitchFamily="18" charset="0"/>
            </a:endParaRPr>
          </a:p>
          <a:p>
            <a:pPr>
              <a:buFontTx/>
              <a:buChar char="-"/>
            </a:pPr>
            <a:r>
              <a:rPr lang="vi-VN" b="0" smtClean="0">
                <a:latin typeface="Times New Roman" panose="02020603050405020304" pitchFamily="18" charset="0"/>
                <a:cs typeface="Times New Roman" panose="02020603050405020304" pitchFamily="18" charset="0"/>
              </a:rPr>
              <a:t>Data warehouse tách riêng việc phân tích với việc xử lý giao dịch, và cho phép hợp nhất dữ liệu từ nhiều nguồn.</a:t>
            </a:r>
            <a:r>
              <a:rPr lang="en-US" b="0" smtClean="0">
                <a:latin typeface="Times New Roman" panose="02020603050405020304" pitchFamily="18" charset="0"/>
                <a:cs typeface="Times New Roman" panose="02020603050405020304" pitchFamily="18" charset="0"/>
              </a:rPr>
              <a:t> </a:t>
            </a:r>
          </a:p>
          <a:p>
            <a:endParaRPr lang="en-US" b="0" smtClean="0">
              <a:latin typeface="Times New Roman" panose="02020603050405020304" pitchFamily="18" charset="0"/>
              <a:cs typeface="Times New Roman" panose="02020603050405020304" pitchFamily="18" charset="0"/>
            </a:endParaRPr>
          </a:p>
          <a:p>
            <a:endParaRPr lang="en-US" b="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7D988B1-0494-410B-A33F-36727302062A}" type="slidenum">
              <a:rPr lang="en-US" smtClean="0"/>
              <a:pPr/>
              <a:t>10</a:t>
            </a:fld>
            <a:endParaRPr lang="en-US"/>
          </a:p>
        </p:txBody>
      </p:sp>
      <p:grpSp>
        <p:nvGrpSpPr>
          <p:cNvPr id="10" name="Group 46"/>
          <p:cNvGrpSpPr>
            <a:grpSpLocks/>
          </p:cNvGrpSpPr>
          <p:nvPr/>
        </p:nvGrpSpPr>
        <p:grpSpPr bwMode="auto">
          <a:xfrm>
            <a:off x="810160" y="1143000"/>
            <a:ext cx="6657440" cy="685800"/>
            <a:chOff x="1296" y="1824"/>
            <a:chExt cx="2976" cy="432"/>
          </a:xfrm>
        </p:grpSpPr>
        <p:sp>
          <p:nvSpPr>
            <p:cNvPr id="11"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2"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3" name="Text Box 49"/>
            <p:cNvSpPr txBox="1">
              <a:spLocks noChangeArrowheads="1"/>
            </p:cNvSpPr>
            <p:nvPr/>
          </p:nvSpPr>
          <p:spPr bwMode="gray">
            <a:xfrm>
              <a:off x="1728" y="1934"/>
              <a:ext cx="237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b="1">
                  <a:solidFill>
                    <a:srgbClr val="000000"/>
                  </a:solidFill>
                </a:rPr>
                <a:t>Khái niệm Data Warehouse</a:t>
              </a:r>
              <a:endParaRPr lang="en-US" b="1" dirty="0">
                <a:solidFill>
                  <a:srgbClr val="000000"/>
                </a:solidFill>
              </a:endParaRPr>
            </a:p>
          </p:txBody>
        </p:sp>
        <p:sp>
          <p:nvSpPr>
            <p:cNvPr id="14" name="Text Box 50"/>
            <p:cNvSpPr txBox="1">
              <a:spLocks noChangeArrowheads="1"/>
            </p:cNvSpPr>
            <p:nvPr/>
          </p:nvSpPr>
          <p:spPr bwMode="gray">
            <a:xfrm>
              <a:off x="1422" y="1886"/>
              <a:ext cx="15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endParaRPr lang="en-US" sz="2400" dirty="0">
                <a:solidFill>
                  <a:schemeClr val="bg1"/>
                </a:solidFill>
              </a:endParaRPr>
            </a:p>
          </p:txBody>
        </p:sp>
      </p:grpSp>
    </p:spTree>
    <p:extLst>
      <p:ext uri="{BB962C8B-B14F-4D97-AF65-F5344CB8AC3E}">
        <p14:creationId xmlns:p14="http://schemas.microsoft.com/office/powerpoint/2010/main" val="37004734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160" y="152400"/>
            <a:ext cx="6962240" cy="563563"/>
          </a:xfrm>
        </p:spPr>
        <p:txBody>
          <a:bodyPr/>
          <a:lstStyle/>
          <a:p>
            <a:pPr eaLnBrk="0" hangingPunct="0"/>
            <a:r>
              <a:rPr lang="en-US"/>
              <a:t>Giải pháp công nghệ</a:t>
            </a:r>
            <a:endParaRPr lang="en-US" dirty="0"/>
          </a:p>
        </p:txBody>
      </p:sp>
      <p:sp>
        <p:nvSpPr>
          <p:cNvPr id="3" name="Content Placeholder 2"/>
          <p:cNvSpPr>
            <a:spLocks noGrp="1"/>
          </p:cNvSpPr>
          <p:nvPr>
            <p:ph idx="1"/>
          </p:nvPr>
        </p:nvSpPr>
        <p:spPr>
          <a:xfrm>
            <a:off x="484126" y="2286000"/>
            <a:ext cx="8229600" cy="4180248"/>
          </a:xfrm>
        </p:spPr>
        <p:txBody>
          <a:bodyPr/>
          <a:lstStyle/>
          <a:p>
            <a:pPr>
              <a:buFontTx/>
              <a:buChar char="-"/>
            </a:pPr>
            <a:r>
              <a:rPr lang="en-US" b="0" smtClean="0">
                <a:solidFill>
                  <a:srgbClr val="000000"/>
                </a:solidFill>
                <a:latin typeface="Times New Roman" panose="02020603050405020304" pitchFamily="18" charset="0"/>
                <a:cs typeface="Times New Roman" panose="02020603050405020304" pitchFamily="18" charset="0"/>
              </a:rPr>
              <a:t>Giảm tải cho hệ thống khi thực hiện các phân tích dữ liệu đối với hệ thống có số lượng giao dịch lớn.</a:t>
            </a:r>
          </a:p>
          <a:p>
            <a:pPr>
              <a:buFontTx/>
              <a:buChar char="-"/>
            </a:pPr>
            <a:endParaRPr lang="en-US" b="0" smtClean="0">
              <a:solidFill>
                <a:srgbClr val="000000"/>
              </a:solidFill>
              <a:latin typeface="Times New Roman" panose="02020603050405020304" pitchFamily="18" charset="0"/>
              <a:cs typeface="Times New Roman" panose="02020603050405020304" pitchFamily="18" charset="0"/>
            </a:endParaRPr>
          </a:p>
          <a:p>
            <a:pPr>
              <a:buFontTx/>
              <a:buChar char="-"/>
            </a:pPr>
            <a:r>
              <a:rPr lang="vi-VN" b="0">
                <a:solidFill>
                  <a:srgbClr val="000000"/>
                </a:solidFill>
                <a:latin typeface="Times New Roman" panose="02020603050405020304" pitchFamily="18" charset="0"/>
                <a:cs typeface="Times New Roman" panose="02020603050405020304" pitchFamily="18" charset="0"/>
              </a:rPr>
              <a:t>Database của các  ứng dụng có thể  để  rải rác trên nhiều server, rất khó cho việc tìm </a:t>
            </a:r>
            <a:r>
              <a:rPr lang="vi-VN" b="0" smtClean="0">
                <a:solidFill>
                  <a:srgbClr val="000000"/>
                </a:solidFill>
                <a:latin typeface="Times New Roman" panose="02020603050405020304" pitchFamily="18" charset="0"/>
                <a:cs typeface="Times New Roman" panose="02020603050405020304" pitchFamily="18" charset="0"/>
              </a:rPr>
              <a:t>kiếm </a:t>
            </a:r>
            <a:r>
              <a:rPr lang="vi-VN" b="0">
                <a:solidFill>
                  <a:srgbClr val="000000"/>
                </a:solidFill>
                <a:latin typeface="Times New Roman" panose="02020603050405020304" pitchFamily="18" charset="0"/>
                <a:cs typeface="Times New Roman" panose="02020603050405020304" pitchFamily="18" charset="0"/>
              </a:rPr>
              <a:t>các bảng để xây dựng câu truy vấn</a:t>
            </a:r>
            <a:r>
              <a:rPr lang="vi-VN" b="0" smtClean="0">
                <a:solidFill>
                  <a:srgbClr val="000000"/>
                </a:solidFill>
                <a:latin typeface="Times New Roman" panose="02020603050405020304" pitchFamily="18" charset="0"/>
                <a:cs typeface="Times New Roman" panose="02020603050405020304" pitchFamily="18" charset="0"/>
              </a:rPr>
              <a:t>.</a:t>
            </a:r>
            <a:endParaRPr lang="en-US" b="0" smtClean="0">
              <a:solidFill>
                <a:srgbClr val="000000"/>
              </a:solidFill>
              <a:latin typeface="Times New Roman" panose="02020603050405020304" pitchFamily="18" charset="0"/>
              <a:cs typeface="Times New Roman" panose="02020603050405020304" pitchFamily="18" charset="0"/>
            </a:endParaRPr>
          </a:p>
          <a:p>
            <a:pPr>
              <a:buFontTx/>
              <a:buChar char="-"/>
            </a:pPr>
            <a:endParaRPr lang="en-US" b="0" smtClean="0">
              <a:solidFill>
                <a:srgbClr val="000000"/>
              </a:solidFill>
              <a:latin typeface="Times New Roman" panose="02020603050405020304" pitchFamily="18" charset="0"/>
              <a:cs typeface="Times New Roman" panose="02020603050405020304" pitchFamily="18" charset="0"/>
            </a:endParaRPr>
          </a:p>
          <a:p>
            <a:pPr>
              <a:buFontTx/>
              <a:buChar char="-"/>
            </a:pPr>
            <a:r>
              <a:rPr lang="vi-VN" b="0">
                <a:solidFill>
                  <a:srgbClr val="000000"/>
                </a:solidFill>
                <a:latin typeface="Times New Roman" panose="02020603050405020304" pitchFamily="18" charset="0"/>
                <a:cs typeface="Times New Roman" panose="02020603050405020304" pitchFamily="18" charset="0"/>
              </a:rPr>
              <a:t>Việc phân quyền không cho phép người dùng có thể lấy dữ liệu chi </a:t>
            </a:r>
            <a:r>
              <a:rPr lang="vi-VN" b="0" smtClean="0">
                <a:solidFill>
                  <a:srgbClr val="000000"/>
                </a:solidFill>
                <a:latin typeface="Times New Roman" panose="02020603050405020304" pitchFamily="18" charset="0"/>
                <a:cs typeface="Times New Roman" panose="02020603050405020304" pitchFamily="18" charset="0"/>
              </a:rPr>
              <a:t>tiết</a:t>
            </a:r>
            <a:endParaRPr lang="vi-VN" b="0">
              <a:solidFill>
                <a:srgbClr val="000000"/>
              </a:solidFill>
              <a:latin typeface="Times New Roman" panose="02020603050405020304" pitchFamily="18" charset="0"/>
              <a:cs typeface="Times New Roman" panose="02020603050405020304" pitchFamily="18" charset="0"/>
            </a:endParaRPr>
          </a:p>
          <a:p>
            <a:pPr>
              <a:buFontTx/>
              <a:buChar char="-"/>
            </a:pPr>
            <a:endParaRPr lang="en-US" b="0">
              <a:solidFill>
                <a:srgbClr val="00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7D988B1-0494-410B-A33F-36727302062A}" type="slidenum">
              <a:rPr lang="en-US" smtClean="0"/>
              <a:pPr/>
              <a:t>11</a:t>
            </a:fld>
            <a:endParaRPr lang="en-US"/>
          </a:p>
        </p:txBody>
      </p:sp>
      <p:grpSp>
        <p:nvGrpSpPr>
          <p:cNvPr id="5" name="Group 46"/>
          <p:cNvGrpSpPr>
            <a:grpSpLocks/>
          </p:cNvGrpSpPr>
          <p:nvPr/>
        </p:nvGrpSpPr>
        <p:grpSpPr bwMode="auto">
          <a:xfrm>
            <a:off x="810160" y="1143000"/>
            <a:ext cx="6657440" cy="685800"/>
            <a:chOff x="1296" y="1824"/>
            <a:chExt cx="2976" cy="432"/>
          </a:xfrm>
        </p:grpSpPr>
        <p:sp>
          <p:nvSpPr>
            <p:cNvPr id="6"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7"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8" name="Text Box 49"/>
            <p:cNvSpPr txBox="1">
              <a:spLocks noChangeArrowheads="1"/>
            </p:cNvSpPr>
            <p:nvPr/>
          </p:nvSpPr>
          <p:spPr bwMode="gray">
            <a:xfrm>
              <a:off x="1728" y="1934"/>
              <a:ext cx="237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b="1" smtClean="0">
                  <a:solidFill>
                    <a:srgbClr val="000000"/>
                  </a:solidFill>
                </a:rPr>
                <a:t>Tại sao cần phải có Data warehouse</a:t>
              </a:r>
              <a:endParaRPr lang="en-US" b="1" dirty="0">
                <a:solidFill>
                  <a:srgbClr val="000000"/>
                </a:solidFill>
              </a:endParaRPr>
            </a:p>
          </p:txBody>
        </p:sp>
        <p:sp>
          <p:nvSpPr>
            <p:cNvPr id="9" name="Text Box 50"/>
            <p:cNvSpPr txBox="1">
              <a:spLocks noChangeArrowheads="1"/>
            </p:cNvSpPr>
            <p:nvPr/>
          </p:nvSpPr>
          <p:spPr bwMode="gray">
            <a:xfrm>
              <a:off x="1422" y="1886"/>
              <a:ext cx="15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smtClean="0">
                  <a:solidFill>
                    <a:schemeClr val="bg1"/>
                  </a:solidFill>
                </a:rPr>
                <a:t>2</a:t>
              </a:r>
              <a:endParaRPr lang="en-US" sz="2400" dirty="0">
                <a:solidFill>
                  <a:schemeClr val="bg1"/>
                </a:solidFill>
              </a:endParaRPr>
            </a:p>
          </p:txBody>
        </p:sp>
      </p:grpSp>
    </p:spTree>
    <p:extLst>
      <p:ext uri="{BB962C8B-B14F-4D97-AF65-F5344CB8AC3E}">
        <p14:creationId xmlns:p14="http://schemas.microsoft.com/office/powerpoint/2010/main" val="14967305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027" y="152400"/>
            <a:ext cx="6680373" cy="563563"/>
          </a:xfrm>
        </p:spPr>
        <p:txBody>
          <a:bodyPr/>
          <a:lstStyle/>
          <a:p>
            <a:pPr eaLnBrk="0" hangingPunct="0"/>
            <a:r>
              <a:rPr lang="en-US"/>
              <a:t>Giải pháp công nghệ</a:t>
            </a:r>
            <a:endParaRPr lang="en-US" dirty="0"/>
          </a:p>
        </p:txBody>
      </p:sp>
      <p:sp>
        <p:nvSpPr>
          <p:cNvPr id="3" name="Content Placeholder 2"/>
          <p:cNvSpPr>
            <a:spLocks noGrp="1"/>
          </p:cNvSpPr>
          <p:nvPr>
            <p:ph idx="1"/>
          </p:nvPr>
        </p:nvSpPr>
        <p:spPr>
          <a:xfrm>
            <a:off x="484126" y="2286000"/>
            <a:ext cx="8229600" cy="4180248"/>
          </a:xfrm>
        </p:spPr>
        <p:txBody>
          <a:bodyPr/>
          <a:lstStyle/>
          <a:p>
            <a:endParaRPr lang="en-US" smtClean="0"/>
          </a:p>
          <a:p>
            <a:pPr marL="0" indent="0">
              <a:buNone/>
            </a:pPr>
            <a:r>
              <a:rPr lang="en-US" b="0" smtClean="0">
                <a:solidFill>
                  <a:srgbClr val="000000"/>
                </a:solidFill>
                <a:latin typeface="Times New Roman" panose="02020603050405020304" pitchFamily="18" charset="0"/>
                <a:cs typeface="Times New Roman" panose="02020603050405020304" pitchFamily="18" charset="0"/>
              </a:rPr>
              <a:t>- </a:t>
            </a:r>
            <a:r>
              <a:rPr lang="vi-VN" b="0" smtClean="0">
                <a:solidFill>
                  <a:srgbClr val="000000"/>
                </a:solidFill>
                <a:latin typeface="Times New Roman" panose="02020603050405020304" pitchFamily="18" charset="0"/>
                <a:cs typeface="Times New Roman" panose="02020603050405020304" pitchFamily="18" charset="0"/>
              </a:rPr>
              <a:t>DBA </a:t>
            </a:r>
            <a:r>
              <a:rPr lang="vi-VN" b="0">
                <a:solidFill>
                  <a:srgbClr val="000000"/>
                </a:solidFill>
                <a:latin typeface="Times New Roman" panose="02020603050405020304" pitchFamily="18" charset="0"/>
                <a:cs typeface="Times New Roman" panose="02020603050405020304" pitchFamily="18" charset="0"/>
              </a:rPr>
              <a:t>hạn chế việc chạy các câu query lớn nhằm ngăn chặn nguy cơ làm cho hệ thống bị tê liệt</a:t>
            </a:r>
            <a:endParaRPr lang="en-US" b="0">
              <a:solidFill>
                <a:srgbClr val="000000"/>
              </a:solidFill>
              <a:latin typeface="Times New Roman" panose="02020603050405020304" pitchFamily="18" charset="0"/>
              <a:cs typeface="Times New Roman" panose="02020603050405020304" pitchFamily="18" charset="0"/>
            </a:endParaRPr>
          </a:p>
          <a:p>
            <a:pPr marL="0" indent="0">
              <a:buNone/>
            </a:pPr>
            <a:endParaRPr lang="en-US" smtClean="0"/>
          </a:p>
          <a:p>
            <a:pPr marL="0" indent="0">
              <a:buNone/>
            </a:pPr>
            <a:r>
              <a:rPr lang="en-US" smtClean="0"/>
              <a:t>-</a:t>
            </a:r>
            <a:r>
              <a:rPr lang="en-US" b="0" smtClean="0">
                <a:solidFill>
                  <a:srgbClr val="000000"/>
                </a:solidFill>
                <a:latin typeface="Times New Roman" panose="02020603050405020304" pitchFamily="18" charset="0"/>
                <a:cs typeface="Times New Roman" panose="02020603050405020304" pitchFamily="18" charset="0"/>
              </a:rPr>
              <a:t> Thực </a:t>
            </a:r>
            <a:r>
              <a:rPr lang="en-US" b="0">
                <a:solidFill>
                  <a:srgbClr val="000000"/>
                </a:solidFill>
                <a:latin typeface="Times New Roman" panose="02020603050405020304" pitchFamily="18" charset="0"/>
                <a:cs typeface="Times New Roman" panose="02020603050405020304" pitchFamily="18" charset="0"/>
              </a:rPr>
              <a:t>hiện phân tích:</a:t>
            </a:r>
          </a:p>
          <a:p>
            <a:pPr lvl="2"/>
            <a:r>
              <a:rPr lang="en-US">
                <a:latin typeface="Times New Roman" panose="02020603050405020304" pitchFamily="18" charset="0"/>
                <a:cs typeface="Times New Roman" panose="02020603050405020304" pitchFamily="18" charset="0"/>
              </a:rPr>
              <a:t>Phân tích định hướng</a:t>
            </a:r>
          </a:p>
          <a:p>
            <a:pPr lvl="2"/>
            <a:r>
              <a:rPr lang="en-US">
                <a:latin typeface="Times New Roman" panose="02020603050405020304" pitchFamily="18" charset="0"/>
                <a:cs typeface="Times New Roman" panose="02020603050405020304" pitchFamily="18" charset="0"/>
              </a:rPr>
              <a:t>Phân tích chuỗi thời gian</a:t>
            </a:r>
          </a:p>
          <a:p>
            <a:pPr lvl="2"/>
            <a:r>
              <a:rPr lang="en-US">
                <a:latin typeface="Times New Roman" panose="02020603050405020304" pitchFamily="18" charset="0"/>
                <a:cs typeface="Times New Roman" panose="02020603050405020304" pitchFamily="18" charset="0"/>
              </a:rPr>
              <a:t>Phân tích rủi </a:t>
            </a:r>
            <a:r>
              <a:rPr lang="en-US" smtClean="0">
                <a:latin typeface="Times New Roman" panose="02020603050405020304" pitchFamily="18" charset="0"/>
                <a:cs typeface="Times New Roman" panose="02020603050405020304" pitchFamily="18" charset="0"/>
              </a:rPr>
              <a:t>ro</a:t>
            </a:r>
          </a:p>
        </p:txBody>
      </p:sp>
      <p:sp>
        <p:nvSpPr>
          <p:cNvPr id="4" name="Slide Number Placeholder 3"/>
          <p:cNvSpPr>
            <a:spLocks noGrp="1"/>
          </p:cNvSpPr>
          <p:nvPr>
            <p:ph type="sldNum" sz="quarter" idx="12"/>
          </p:nvPr>
        </p:nvSpPr>
        <p:spPr/>
        <p:txBody>
          <a:bodyPr/>
          <a:lstStyle/>
          <a:p>
            <a:fld id="{77D988B1-0494-410B-A33F-36727302062A}" type="slidenum">
              <a:rPr lang="en-US" smtClean="0"/>
              <a:pPr/>
              <a:t>12</a:t>
            </a:fld>
            <a:endParaRPr lang="en-US"/>
          </a:p>
        </p:txBody>
      </p:sp>
      <p:grpSp>
        <p:nvGrpSpPr>
          <p:cNvPr id="5" name="Group 46"/>
          <p:cNvGrpSpPr>
            <a:grpSpLocks/>
          </p:cNvGrpSpPr>
          <p:nvPr/>
        </p:nvGrpSpPr>
        <p:grpSpPr bwMode="auto">
          <a:xfrm>
            <a:off x="810160" y="1143000"/>
            <a:ext cx="6657440" cy="685800"/>
            <a:chOff x="1296" y="1824"/>
            <a:chExt cx="2976" cy="432"/>
          </a:xfrm>
        </p:grpSpPr>
        <p:sp>
          <p:nvSpPr>
            <p:cNvPr id="6"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7"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8" name="Text Box 49"/>
            <p:cNvSpPr txBox="1">
              <a:spLocks noChangeArrowheads="1"/>
            </p:cNvSpPr>
            <p:nvPr/>
          </p:nvSpPr>
          <p:spPr bwMode="gray">
            <a:xfrm>
              <a:off x="1728" y="1934"/>
              <a:ext cx="237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b="1" smtClean="0">
                  <a:solidFill>
                    <a:srgbClr val="000000"/>
                  </a:solidFill>
                </a:rPr>
                <a:t>Tại sao cần phải có Data warehouse</a:t>
              </a:r>
              <a:endParaRPr lang="en-US" b="1" dirty="0">
                <a:solidFill>
                  <a:srgbClr val="000000"/>
                </a:solidFill>
              </a:endParaRPr>
            </a:p>
          </p:txBody>
        </p:sp>
        <p:sp>
          <p:nvSpPr>
            <p:cNvPr id="9" name="Text Box 50"/>
            <p:cNvSpPr txBox="1">
              <a:spLocks noChangeArrowheads="1"/>
            </p:cNvSpPr>
            <p:nvPr/>
          </p:nvSpPr>
          <p:spPr bwMode="gray">
            <a:xfrm>
              <a:off x="1422" y="1886"/>
              <a:ext cx="15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smtClean="0">
                  <a:solidFill>
                    <a:schemeClr val="bg1"/>
                  </a:solidFill>
                </a:rPr>
                <a:t>2</a:t>
              </a:r>
              <a:endParaRPr lang="en-US" sz="2400" dirty="0">
                <a:solidFill>
                  <a:schemeClr val="bg1"/>
                </a:solidFill>
              </a:endParaRPr>
            </a:p>
          </p:txBody>
        </p:sp>
      </p:grpSp>
    </p:spTree>
    <p:extLst>
      <p:ext uri="{BB962C8B-B14F-4D97-AF65-F5344CB8AC3E}">
        <p14:creationId xmlns:p14="http://schemas.microsoft.com/office/powerpoint/2010/main" val="7372382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239000" cy="563563"/>
          </a:xfrm>
        </p:spPr>
        <p:txBody>
          <a:bodyPr/>
          <a:lstStyle/>
          <a:p>
            <a:pPr eaLnBrk="0" hangingPunct="0"/>
            <a:r>
              <a:rPr lang="en-US"/>
              <a:t>Giải pháp công nghệ</a:t>
            </a:r>
            <a:endParaRPr lang="en-US" dirty="0"/>
          </a:p>
        </p:txBody>
      </p:sp>
      <p:sp>
        <p:nvSpPr>
          <p:cNvPr id="3" name="Content Placeholder 2"/>
          <p:cNvSpPr>
            <a:spLocks noGrp="1"/>
          </p:cNvSpPr>
          <p:nvPr>
            <p:ph idx="1"/>
          </p:nvPr>
        </p:nvSpPr>
        <p:spPr>
          <a:xfrm>
            <a:off x="304800" y="2286000"/>
            <a:ext cx="8408926" cy="4180248"/>
          </a:xfrm>
        </p:spPr>
        <p:txBody>
          <a:bodyPr/>
          <a:lstStyle/>
          <a:p>
            <a:pPr>
              <a:buFont typeface="Wingdings" panose="05000000000000000000" pitchFamily="2" charset="2"/>
              <a:buChar char="Ø"/>
            </a:pPr>
            <a:r>
              <a:rPr lang="vi-VN"/>
              <a:t>Hướng chủ </a:t>
            </a:r>
            <a:r>
              <a:rPr lang="vi-VN" smtClean="0"/>
              <a:t>đề</a:t>
            </a:r>
            <a:endParaRPr lang="en-US" smtClean="0"/>
          </a:p>
          <a:p>
            <a:pPr>
              <a:buFont typeface="Wingdings" panose="05000000000000000000" pitchFamily="2" charset="2"/>
              <a:buChar char="Ø"/>
            </a:pPr>
            <a:endParaRPr lang="en-US" smtClean="0"/>
          </a:p>
          <a:p>
            <a:pPr>
              <a:buFont typeface="Wingdings" panose="05000000000000000000" pitchFamily="2" charset="2"/>
              <a:buChar char="Ø"/>
            </a:pPr>
            <a:r>
              <a:rPr lang="en-US"/>
              <a:t>Tích </a:t>
            </a:r>
            <a:r>
              <a:rPr lang="en-US" smtClean="0"/>
              <a:t>hợp</a:t>
            </a:r>
          </a:p>
          <a:p>
            <a:pPr>
              <a:buFont typeface="Wingdings" panose="05000000000000000000" pitchFamily="2" charset="2"/>
              <a:buChar char="Ø"/>
            </a:pPr>
            <a:endParaRPr lang="en-US" smtClean="0"/>
          </a:p>
          <a:p>
            <a:pPr>
              <a:buFont typeface="Wingdings" panose="05000000000000000000" pitchFamily="2" charset="2"/>
              <a:buChar char="Ø"/>
            </a:pPr>
            <a:r>
              <a:rPr lang="en-US"/>
              <a:t>Không thay </a:t>
            </a:r>
            <a:r>
              <a:rPr lang="en-US" smtClean="0"/>
              <a:t>đổi</a:t>
            </a:r>
          </a:p>
          <a:p>
            <a:pPr>
              <a:buFont typeface="Wingdings" panose="05000000000000000000" pitchFamily="2" charset="2"/>
              <a:buChar char="Ø"/>
            </a:pPr>
            <a:endParaRPr lang="en-US" smtClean="0"/>
          </a:p>
          <a:p>
            <a:pPr>
              <a:buFont typeface="Wingdings" panose="05000000000000000000" pitchFamily="2" charset="2"/>
              <a:buChar char="Ø"/>
            </a:pPr>
            <a:r>
              <a:rPr lang="en-US"/>
              <a:t>Thời biến</a:t>
            </a:r>
          </a:p>
        </p:txBody>
      </p:sp>
      <p:sp>
        <p:nvSpPr>
          <p:cNvPr id="4" name="Slide Number Placeholder 3"/>
          <p:cNvSpPr>
            <a:spLocks noGrp="1"/>
          </p:cNvSpPr>
          <p:nvPr>
            <p:ph type="sldNum" sz="quarter" idx="12"/>
          </p:nvPr>
        </p:nvSpPr>
        <p:spPr/>
        <p:txBody>
          <a:bodyPr/>
          <a:lstStyle/>
          <a:p>
            <a:fld id="{77D988B1-0494-410B-A33F-36727302062A}" type="slidenum">
              <a:rPr lang="en-US" smtClean="0"/>
              <a:pPr/>
              <a:t>13</a:t>
            </a:fld>
            <a:endParaRPr lang="en-US"/>
          </a:p>
        </p:txBody>
      </p:sp>
      <p:grpSp>
        <p:nvGrpSpPr>
          <p:cNvPr id="5" name="Group 46"/>
          <p:cNvGrpSpPr>
            <a:grpSpLocks/>
          </p:cNvGrpSpPr>
          <p:nvPr/>
        </p:nvGrpSpPr>
        <p:grpSpPr bwMode="auto">
          <a:xfrm>
            <a:off x="810160" y="1143000"/>
            <a:ext cx="6657440" cy="685800"/>
            <a:chOff x="1296" y="1824"/>
            <a:chExt cx="2976" cy="432"/>
          </a:xfrm>
        </p:grpSpPr>
        <p:sp>
          <p:nvSpPr>
            <p:cNvPr id="6"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7"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8" name="Text Box 49"/>
            <p:cNvSpPr txBox="1">
              <a:spLocks noChangeArrowheads="1"/>
            </p:cNvSpPr>
            <p:nvPr/>
          </p:nvSpPr>
          <p:spPr bwMode="gray">
            <a:xfrm>
              <a:off x="1728" y="1934"/>
              <a:ext cx="237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b="1" smtClean="0">
                  <a:solidFill>
                    <a:srgbClr val="000000"/>
                  </a:solidFill>
                </a:rPr>
                <a:t>Đặc điểm của Data Warehouse</a:t>
              </a:r>
              <a:endParaRPr lang="en-US" b="1" dirty="0">
                <a:solidFill>
                  <a:srgbClr val="000000"/>
                </a:solidFill>
              </a:endParaRPr>
            </a:p>
          </p:txBody>
        </p:sp>
        <p:sp>
          <p:nvSpPr>
            <p:cNvPr id="9" name="Text Box 50"/>
            <p:cNvSpPr txBox="1">
              <a:spLocks noChangeArrowheads="1"/>
            </p:cNvSpPr>
            <p:nvPr/>
          </p:nvSpPr>
          <p:spPr bwMode="gray">
            <a:xfrm>
              <a:off x="1422" y="1886"/>
              <a:ext cx="15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3</a:t>
              </a:r>
              <a:endParaRPr lang="en-US" sz="2400" dirty="0">
                <a:solidFill>
                  <a:schemeClr val="bg1"/>
                </a:solidFill>
              </a:endParaRPr>
            </a:p>
          </p:txBody>
        </p:sp>
      </p:grpSp>
    </p:spTree>
    <p:extLst>
      <p:ext uri="{BB962C8B-B14F-4D97-AF65-F5344CB8AC3E}">
        <p14:creationId xmlns:p14="http://schemas.microsoft.com/office/powerpoint/2010/main" val="31816511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160" y="152400"/>
            <a:ext cx="6962240" cy="563563"/>
          </a:xfrm>
        </p:spPr>
        <p:txBody>
          <a:bodyPr/>
          <a:lstStyle/>
          <a:p>
            <a:pPr eaLnBrk="0" hangingPunct="0"/>
            <a:r>
              <a:rPr lang="en-US"/>
              <a:t>Giải pháp công nghệ</a:t>
            </a:r>
            <a:endParaRPr lang="en-US" dirty="0"/>
          </a:p>
        </p:txBody>
      </p:sp>
      <p:sp>
        <p:nvSpPr>
          <p:cNvPr id="4" name="Slide Number Placeholder 3"/>
          <p:cNvSpPr>
            <a:spLocks noGrp="1"/>
          </p:cNvSpPr>
          <p:nvPr>
            <p:ph type="sldNum" sz="quarter" idx="12"/>
          </p:nvPr>
        </p:nvSpPr>
        <p:spPr/>
        <p:txBody>
          <a:bodyPr/>
          <a:lstStyle/>
          <a:p>
            <a:fld id="{77D988B1-0494-410B-A33F-36727302062A}" type="slidenum">
              <a:rPr lang="en-US" smtClean="0"/>
              <a:pPr/>
              <a:t>14</a:t>
            </a:fld>
            <a:endParaRPr lang="en-US"/>
          </a:p>
        </p:txBody>
      </p:sp>
      <p:grpSp>
        <p:nvGrpSpPr>
          <p:cNvPr id="6" name="Group 46"/>
          <p:cNvGrpSpPr>
            <a:grpSpLocks/>
          </p:cNvGrpSpPr>
          <p:nvPr/>
        </p:nvGrpSpPr>
        <p:grpSpPr bwMode="auto">
          <a:xfrm>
            <a:off x="810160" y="1143000"/>
            <a:ext cx="6657440" cy="685800"/>
            <a:chOff x="1296" y="1824"/>
            <a:chExt cx="2976" cy="432"/>
          </a:xfrm>
        </p:grpSpPr>
        <p:sp>
          <p:nvSpPr>
            <p:cNvPr id="7"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8"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9" name="Text Box 49"/>
            <p:cNvSpPr txBox="1">
              <a:spLocks noChangeArrowheads="1"/>
            </p:cNvSpPr>
            <p:nvPr/>
          </p:nvSpPr>
          <p:spPr bwMode="gray">
            <a:xfrm>
              <a:off x="1728" y="1934"/>
              <a:ext cx="237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b="1" smtClean="0">
                  <a:solidFill>
                    <a:srgbClr val="000000"/>
                  </a:solidFill>
                </a:rPr>
                <a:t>Kiến trúc Data Warehouse</a:t>
              </a:r>
              <a:endParaRPr lang="en-US" b="1" dirty="0">
                <a:solidFill>
                  <a:srgbClr val="000000"/>
                </a:solidFill>
              </a:endParaRPr>
            </a:p>
          </p:txBody>
        </p:sp>
        <p:sp>
          <p:nvSpPr>
            <p:cNvPr id="10" name="Text Box 50"/>
            <p:cNvSpPr txBox="1">
              <a:spLocks noChangeArrowheads="1"/>
            </p:cNvSpPr>
            <p:nvPr/>
          </p:nvSpPr>
          <p:spPr bwMode="gray">
            <a:xfrm>
              <a:off x="1422" y="1886"/>
              <a:ext cx="15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smtClean="0">
                  <a:solidFill>
                    <a:schemeClr val="bg1"/>
                  </a:solidFill>
                </a:rPr>
                <a:t>4</a:t>
              </a:r>
              <a:endParaRPr lang="en-US" sz="2400" dirty="0">
                <a:solidFill>
                  <a:schemeClr val="bg1"/>
                </a:solidFill>
              </a:endParaRPr>
            </a:p>
          </p:txBody>
        </p:sp>
      </p:grpSp>
      <p:sp>
        <p:nvSpPr>
          <p:cNvPr id="12" name="Text Box 8"/>
          <p:cNvSpPr txBox="1">
            <a:spLocks noChangeArrowheads="1"/>
          </p:cNvSpPr>
          <p:nvPr/>
        </p:nvSpPr>
        <p:spPr bwMode="auto">
          <a:xfrm>
            <a:off x="1371600" y="5867400"/>
            <a:ext cx="2286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90000"/>
              </a:lnSpc>
              <a:spcBef>
                <a:spcPct val="20000"/>
              </a:spcBef>
            </a:pPr>
            <a:r>
              <a:rPr lang="en-US" sz="2000">
                <a:solidFill>
                  <a:schemeClr val="bg2"/>
                </a:solidFill>
                <a:latin typeface="Arial" panose="020B0604020202020204" pitchFamily="34" charset="0"/>
              </a:rPr>
              <a:t>Tầng</a:t>
            </a:r>
            <a:r>
              <a:rPr lang="en-US" sz="2000">
                <a:solidFill>
                  <a:schemeClr val="bg2"/>
                </a:solidFill>
                <a:latin typeface=".VnArial" pitchFamily="34" charset="0"/>
              </a:rPr>
              <a:t> </a:t>
            </a:r>
            <a:r>
              <a:rPr lang="en-US" sz="2000">
                <a:solidFill>
                  <a:schemeClr val="bg2"/>
                </a:solidFill>
                <a:latin typeface="Arial" panose="020B0604020202020204" pitchFamily="34" charset="0"/>
              </a:rPr>
              <a:t>thu</a:t>
            </a:r>
            <a:r>
              <a:rPr lang="en-US" sz="2000">
                <a:solidFill>
                  <a:schemeClr val="bg2"/>
                </a:solidFill>
                <a:latin typeface=".VnArial" pitchFamily="34" charset="0"/>
              </a:rPr>
              <a:t> </a:t>
            </a:r>
            <a:r>
              <a:rPr lang="en-US" sz="2000">
                <a:solidFill>
                  <a:schemeClr val="bg2"/>
                </a:solidFill>
                <a:latin typeface="Arial" panose="020B0604020202020204" pitchFamily="34" charset="0"/>
              </a:rPr>
              <a:t>thập</a:t>
            </a:r>
            <a:endParaRPr lang="en-US">
              <a:solidFill>
                <a:schemeClr val="bg2"/>
              </a:solidFill>
              <a:latin typeface="Arial" panose="020B0604020202020204" pitchFamily="34" charset="0"/>
            </a:endParaRPr>
          </a:p>
        </p:txBody>
      </p:sp>
      <p:sp>
        <p:nvSpPr>
          <p:cNvPr id="13" name="Text Box 8"/>
          <p:cNvSpPr txBox="1">
            <a:spLocks noChangeArrowheads="1"/>
          </p:cNvSpPr>
          <p:nvPr/>
        </p:nvSpPr>
        <p:spPr bwMode="auto">
          <a:xfrm>
            <a:off x="3436527" y="5882024"/>
            <a:ext cx="2286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90000"/>
              </a:lnSpc>
              <a:spcBef>
                <a:spcPct val="20000"/>
              </a:spcBef>
            </a:pPr>
            <a:r>
              <a:rPr lang="en-US" sz="2000">
                <a:solidFill>
                  <a:schemeClr val="bg2"/>
                </a:solidFill>
                <a:latin typeface="Arial" panose="020B0604020202020204" pitchFamily="34" charset="0"/>
              </a:rPr>
              <a:t>Tầng</a:t>
            </a:r>
            <a:r>
              <a:rPr lang="en-US" sz="2000">
                <a:solidFill>
                  <a:schemeClr val="bg2"/>
                </a:solidFill>
                <a:latin typeface=".VnArial" pitchFamily="34" charset="0"/>
              </a:rPr>
              <a:t> </a:t>
            </a:r>
            <a:r>
              <a:rPr lang="en-US" sz="2000" smtClean="0">
                <a:solidFill>
                  <a:schemeClr val="bg2"/>
                </a:solidFill>
                <a:latin typeface="Arial" panose="020B0604020202020204" pitchFamily="34" charset="0"/>
              </a:rPr>
              <a:t>Data warehouse</a:t>
            </a:r>
            <a:endParaRPr lang="en-US">
              <a:solidFill>
                <a:schemeClr val="bg2"/>
              </a:solidFill>
              <a:latin typeface="Arial" panose="020B0604020202020204" pitchFamily="34" charset="0"/>
            </a:endParaRPr>
          </a:p>
        </p:txBody>
      </p:sp>
      <p:sp>
        <p:nvSpPr>
          <p:cNvPr id="14" name="Text Box 8"/>
          <p:cNvSpPr txBox="1">
            <a:spLocks noChangeArrowheads="1"/>
          </p:cNvSpPr>
          <p:nvPr/>
        </p:nvSpPr>
        <p:spPr bwMode="auto">
          <a:xfrm>
            <a:off x="5791200" y="5957887"/>
            <a:ext cx="25096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lnSpc>
                <a:spcPct val="90000"/>
              </a:lnSpc>
              <a:spcBef>
                <a:spcPct val="20000"/>
              </a:spcBef>
            </a:pPr>
            <a:r>
              <a:rPr lang="en-US" sz="2000" smtClean="0">
                <a:solidFill>
                  <a:schemeClr val="bg2"/>
                </a:solidFill>
                <a:latin typeface="Arial" panose="020B0604020202020204" pitchFamily="34" charset="0"/>
              </a:rPr>
              <a:t>Tầng</a:t>
            </a:r>
            <a:r>
              <a:rPr lang="en-US" sz="2000" smtClean="0">
                <a:solidFill>
                  <a:schemeClr val="bg2"/>
                </a:solidFill>
                <a:latin typeface=".VnArial" pitchFamily="34" charset="0"/>
              </a:rPr>
              <a:t> </a:t>
            </a:r>
            <a:r>
              <a:rPr lang="en-US" sz="2000" smtClean="0">
                <a:solidFill>
                  <a:schemeClr val="bg2"/>
                </a:solidFill>
                <a:latin typeface="Arial" panose="020B0604020202020204" pitchFamily="34" charset="0"/>
              </a:rPr>
              <a:t>khai thác</a:t>
            </a:r>
            <a:endParaRPr lang="en-US">
              <a:solidFill>
                <a:schemeClr val="bg2"/>
              </a:solidFill>
              <a:latin typeface="Arial" panose="020B0604020202020204" pitchFamily="34" charset="0"/>
            </a:endParaRPr>
          </a:p>
        </p:txBody>
      </p:sp>
      <p:pic>
        <p:nvPicPr>
          <p:cNvPr id="17" name="Content Placeholder 1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947863"/>
            <a:ext cx="7619048" cy="3742857"/>
          </a:xfrm>
          <a:prstGeom prst="rect">
            <a:avLst/>
          </a:prstGeom>
        </p:spPr>
      </p:pic>
    </p:spTree>
    <p:extLst>
      <p:ext uri="{BB962C8B-B14F-4D97-AF65-F5344CB8AC3E}">
        <p14:creationId xmlns:p14="http://schemas.microsoft.com/office/powerpoint/2010/main" val="17076595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6781800" cy="563563"/>
          </a:xfrm>
        </p:spPr>
        <p:txBody>
          <a:bodyPr/>
          <a:lstStyle/>
          <a:p>
            <a:pPr eaLnBrk="0" hangingPunct="0"/>
            <a:r>
              <a:rPr lang="en-US"/>
              <a:t>Giải pháp công nghệ</a:t>
            </a:r>
            <a:endParaRPr lang="en-US" dirty="0"/>
          </a:p>
        </p:txBody>
      </p:sp>
      <p:sp>
        <p:nvSpPr>
          <p:cNvPr id="3" name="Content Placeholder 2"/>
          <p:cNvSpPr>
            <a:spLocks noGrp="1"/>
          </p:cNvSpPr>
          <p:nvPr>
            <p:ph idx="1"/>
          </p:nvPr>
        </p:nvSpPr>
        <p:spPr>
          <a:xfrm>
            <a:off x="533400" y="2057400"/>
            <a:ext cx="8180326" cy="4408848"/>
          </a:xfrm>
        </p:spPr>
        <p:txBody>
          <a:bodyPr/>
          <a:lstStyle/>
          <a:p>
            <a:r>
              <a:rPr lang="en-US" smtClean="0"/>
              <a:t> </a:t>
            </a:r>
            <a:r>
              <a:rPr lang="en-US" smtClean="0">
                <a:solidFill>
                  <a:srgbClr val="000000"/>
                </a:solidFill>
                <a:latin typeface="Times New Roman" panose="02020603050405020304" pitchFamily="18" charset="0"/>
                <a:cs typeface="Times New Roman" panose="02020603050405020304" pitchFamily="18" charset="0"/>
              </a:rPr>
              <a:t>Mô hình dữ liệu dạng sao</a:t>
            </a:r>
          </a:p>
          <a:p>
            <a:endParaRPr lang="en-US">
              <a:solidFill>
                <a:srgbClr val="000000"/>
              </a:solidFill>
              <a:latin typeface="Times New Roman" panose="02020603050405020304" pitchFamily="18" charset="0"/>
              <a:cs typeface="Times New Roman" panose="02020603050405020304" pitchFamily="18" charset="0"/>
            </a:endParaRPr>
          </a:p>
          <a:p>
            <a:endParaRPr lang="en-US" smtClean="0">
              <a:solidFill>
                <a:srgbClr val="000000"/>
              </a:solidFill>
              <a:latin typeface="Times New Roman" panose="02020603050405020304" pitchFamily="18" charset="0"/>
              <a:cs typeface="Times New Roman" panose="02020603050405020304" pitchFamily="18" charset="0"/>
            </a:endParaRPr>
          </a:p>
          <a:p>
            <a:endParaRPr lang="en-US" smtClean="0">
              <a:solidFill>
                <a:srgbClr val="000000"/>
              </a:solidFill>
              <a:latin typeface="Times New Roman" panose="02020603050405020304" pitchFamily="18" charset="0"/>
              <a:cs typeface="Times New Roman" panose="02020603050405020304" pitchFamily="18" charset="0"/>
            </a:endParaRPr>
          </a:p>
          <a:p>
            <a:endParaRPr lang="en-US" smtClean="0">
              <a:solidFill>
                <a:srgbClr val="000000"/>
              </a:solidFill>
              <a:latin typeface="Times New Roman" panose="02020603050405020304" pitchFamily="18" charset="0"/>
              <a:cs typeface="Times New Roman" panose="02020603050405020304" pitchFamily="18" charset="0"/>
            </a:endParaRPr>
          </a:p>
          <a:p>
            <a:endParaRPr lang="en-US">
              <a:solidFill>
                <a:srgbClr val="000000"/>
              </a:solidFill>
              <a:latin typeface="Times New Roman" panose="02020603050405020304" pitchFamily="18" charset="0"/>
              <a:cs typeface="Times New Roman" panose="02020603050405020304" pitchFamily="18" charset="0"/>
            </a:endParaRPr>
          </a:p>
          <a:p>
            <a:pPr marL="0" indent="0">
              <a:buNone/>
            </a:pPr>
            <a:endParaRPr lang="en-US">
              <a:solidFill>
                <a:srgbClr val="00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7D988B1-0494-410B-A33F-36727302062A}" type="slidenum">
              <a:rPr lang="en-US" smtClean="0"/>
              <a:pPr/>
              <a:t>15</a:t>
            </a:fld>
            <a:endParaRPr lang="en-US"/>
          </a:p>
        </p:txBody>
      </p:sp>
      <p:grpSp>
        <p:nvGrpSpPr>
          <p:cNvPr id="5" name="Group 46"/>
          <p:cNvGrpSpPr>
            <a:grpSpLocks/>
          </p:cNvGrpSpPr>
          <p:nvPr/>
        </p:nvGrpSpPr>
        <p:grpSpPr bwMode="auto">
          <a:xfrm>
            <a:off x="810160" y="1143000"/>
            <a:ext cx="6657440" cy="685800"/>
            <a:chOff x="1296" y="1824"/>
            <a:chExt cx="2976" cy="432"/>
          </a:xfrm>
        </p:grpSpPr>
        <p:sp>
          <p:nvSpPr>
            <p:cNvPr id="6"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7"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8" name="Text Box 49"/>
            <p:cNvSpPr txBox="1">
              <a:spLocks noChangeArrowheads="1"/>
            </p:cNvSpPr>
            <p:nvPr/>
          </p:nvSpPr>
          <p:spPr bwMode="gray">
            <a:xfrm>
              <a:off x="1728" y="1934"/>
              <a:ext cx="23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000" b="1" smtClean="0">
                  <a:solidFill>
                    <a:srgbClr val="000000"/>
                  </a:solidFill>
                </a:rPr>
                <a:t>Mô hình thực thể Data Warehouse</a:t>
              </a:r>
              <a:endParaRPr lang="en-US" sz="2000" b="1" dirty="0">
                <a:solidFill>
                  <a:srgbClr val="000000"/>
                </a:solidFill>
              </a:endParaRPr>
            </a:p>
          </p:txBody>
        </p:sp>
        <p:sp>
          <p:nvSpPr>
            <p:cNvPr id="9" name="Text Box 50"/>
            <p:cNvSpPr txBox="1">
              <a:spLocks noChangeArrowheads="1"/>
            </p:cNvSpPr>
            <p:nvPr/>
          </p:nvSpPr>
          <p:spPr bwMode="gray">
            <a:xfrm>
              <a:off x="1422" y="1886"/>
              <a:ext cx="15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smtClean="0">
                  <a:solidFill>
                    <a:schemeClr val="bg1"/>
                  </a:solidFill>
                </a:rPr>
                <a:t>4</a:t>
              </a:r>
              <a:endParaRPr lang="en-US" sz="2400" dirty="0">
                <a:solidFill>
                  <a:schemeClr val="bg1"/>
                </a:solidFill>
              </a:endParaRPr>
            </a:p>
          </p:txBody>
        </p:sp>
      </p:grpSp>
      <p:pic>
        <p:nvPicPr>
          <p:cNvPr id="13" name="Picture 12"/>
          <p:cNvPicPr>
            <a:picLocks noChangeAspect="1"/>
          </p:cNvPicPr>
          <p:nvPr/>
        </p:nvPicPr>
        <p:blipFill>
          <a:blip r:embed="rId3"/>
          <a:stretch>
            <a:fillRect/>
          </a:stretch>
        </p:blipFill>
        <p:spPr>
          <a:xfrm>
            <a:off x="1056411" y="2846498"/>
            <a:ext cx="6744331" cy="2743200"/>
          </a:xfrm>
          <a:prstGeom prst="rect">
            <a:avLst/>
          </a:prstGeom>
        </p:spPr>
      </p:pic>
    </p:spTree>
    <p:extLst>
      <p:ext uri="{BB962C8B-B14F-4D97-AF65-F5344CB8AC3E}">
        <p14:creationId xmlns:p14="http://schemas.microsoft.com/office/powerpoint/2010/main" val="15225472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6781800" cy="563563"/>
          </a:xfrm>
        </p:spPr>
        <p:txBody>
          <a:bodyPr/>
          <a:lstStyle/>
          <a:p>
            <a:r>
              <a:rPr lang="en-US"/>
              <a:t>Định hướng và giải pháp</a:t>
            </a:r>
          </a:p>
        </p:txBody>
      </p:sp>
      <p:sp>
        <p:nvSpPr>
          <p:cNvPr id="3" name="Content Placeholder 2"/>
          <p:cNvSpPr>
            <a:spLocks noGrp="1"/>
          </p:cNvSpPr>
          <p:nvPr>
            <p:ph idx="1"/>
          </p:nvPr>
        </p:nvSpPr>
        <p:spPr>
          <a:xfrm>
            <a:off x="576612" y="2094499"/>
            <a:ext cx="8137114" cy="4371749"/>
          </a:xfrm>
        </p:spPr>
        <p:txBody>
          <a:bodyPr/>
          <a:lstStyle/>
          <a:p>
            <a:r>
              <a:rPr lang="en-US">
                <a:solidFill>
                  <a:srgbClr val="000000"/>
                </a:solidFill>
                <a:latin typeface="Times New Roman" panose="02020603050405020304" pitchFamily="18" charset="0"/>
                <a:cs typeface="Times New Roman" panose="02020603050405020304" pitchFamily="18" charset="0"/>
              </a:rPr>
              <a:t>Mô hình dữ liệu dạng bông tuyết</a:t>
            </a:r>
          </a:p>
          <a:p>
            <a:endParaRPr lang="en-US"/>
          </a:p>
        </p:txBody>
      </p:sp>
      <p:sp>
        <p:nvSpPr>
          <p:cNvPr id="4" name="Slide Number Placeholder 3"/>
          <p:cNvSpPr>
            <a:spLocks noGrp="1"/>
          </p:cNvSpPr>
          <p:nvPr>
            <p:ph type="sldNum" sz="quarter" idx="12"/>
          </p:nvPr>
        </p:nvSpPr>
        <p:spPr/>
        <p:txBody>
          <a:bodyPr/>
          <a:lstStyle/>
          <a:p>
            <a:fld id="{77D988B1-0494-410B-A33F-36727302062A}" type="slidenum">
              <a:rPr lang="en-US" smtClean="0"/>
              <a:pPr/>
              <a:t>16</a:t>
            </a:fld>
            <a:endParaRPr lang="en-US"/>
          </a:p>
        </p:txBody>
      </p:sp>
      <p:pic>
        <p:nvPicPr>
          <p:cNvPr id="5" name="Picture 4"/>
          <p:cNvPicPr>
            <a:picLocks noChangeAspect="1"/>
          </p:cNvPicPr>
          <p:nvPr/>
        </p:nvPicPr>
        <p:blipFill>
          <a:blip r:embed="rId3"/>
          <a:stretch>
            <a:fillRect/>
          </a:stretch>
        </p:blipFill>
        <p:spPr>
          <a:xfrm>
            <a:off x="1113502" y="2662367"/>
            <a:ext cx="6324600" cy="3059245"/>
          </a:xfrm>
          <a:prstGeom prst="rect">
            <a:avLst/>
          </a:prstGeom>
        </p:spPr>
      </p:pic>
      <p:grpSp>
        <p:nvGrpSpPr>
          <p:cNvPr id="6" name="Group 46"/>
          <p:cNvGrpSpPr>
            <a:grpSpLocks/>
          </p:cNvGrpSpPr>
          <p:nvPr/>
        </p:nvGrpSpPr>
        <p:grpSpPr bwMode="auto">
          <a:xfrm>
            <a:off x="576612" y="1084517"/>
            <a:ext cx="6657440" cy="685800"/>
            <a:chOff x="1296" y="1824"/>
            <a:chExt cx="2976" cy="432"/>
          </a:xfrm>
        </p:grpSpPr>
        <p:sp>
          <p:nvSpPr>
            <p:cNvPr id="7"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8"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9" name="Text Box 49"/>
            <p:cNvSpPr txBox="1">
              <a:spLocks noChangeArrowheads="1"/>
            </p:cNvSpPr>
            <p:nvPr/>
          </p:nvSpPr>
          <p:spPr bwMode="gray">
            <a:xfrm>
              <a:off x="1728" y="1934"/>
              <a:ext cx="23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000" b="1" smtClean="0">
                  <a:solidFill>
                    <a:srgbClr val="000000"/>
                  </a:solidFill>
                </a:rPr>
                <a:t>Mô hình thực thể Data Warehouse</a:t>
              </a:r>
              <a:endParaRPr lang="en-US" sz="2000" b="1" dirty="0">
                <a:solidFill>
                  <a:srgbClr val="000000"/>
                </a:solidFill>
              </a:endParaRPr>
            </a:p>
          </p:txBody>
        </p:sp>
        <p:sp>
          <p:nvSpPr>
            <p:cNvPr id="10" name="Text Box 50"/>
            <p:cNvSpPr txBox="1">
              <a:spLocks noChangeArrowheads="1"/>
            </p:cNvSpPr>
            <p:nvPr/>
          </p:nvSpPr>
          <p:spPr bwMode="gray">
            <a:xfrm>
              <a:off x="1422" y="1886"/>
              <a:ext cx="15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smtClean="0">
                  <a:solidFill>
                    <a:schemeClr val="bg1"/>
                  </a:solidFill>
                </a:rPr>
                <a:t>4</a:t>
              </a:r>
              <a:endParaRPr lang="en-US" sz="2400" dirty="0">
                <a:solidFill>
                  <a:schemeClr val="bg1"/>
                </a:solidFill>
              </a:endParaRPr>
            </a:p>
          </p:txBody>
        </p:sp>
      </p:grpSp>
    </p:spTree>
    <p:extLst>
      <p:ext uri="{BB962C8B-B14F-4D97-AF65-F5344CB8AC3E}">
        <p14:creationId xmlns:p14="http://schemas.microsoft.com/office/powerpoint/2010/main" val="540509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533400" y="152400"/>
            <a:ext cx="7391400" cy="563563"/>
          </a:xfrm>
        </p:spPr>
        <p:txBody>
          <a:bodyPr/>
          <a:lstStyle/>
          <a:p>
            <a:r>
              <a:rPr lang="en-US" sz="2400"/>
              <a:t> </a:t>
            </a:r>
            <a:r>
              <a:rPr lang="en-US" sz="2400" smtClean="0"/>
              <a:t>   Giải pháp công nghệ</a:t>
            </a:r>
            <a:endParaRPr lang="en-US" sz="2400"/>
          </a:p>
        </p:txBody>
      </p:sp>
      <p:sp>
        <p:nvSpPr>
          <p:cNvPr id="23" name="Content Placeholder 2"/>
          <p:cNvSpPr>
            <a:spLocks noGrp="1"/>
          </p:cNvSpPr>
          <p:nvPr>
            <p:ph idx="1"/>
          </p:nvPr>
        </p:nvSpPr>
        <p:spPr>
          <a:xfrm>
            <a:off x="467544" y="2056128"/>
            <a:ext cx="8424936" cy="3933191"/>
          </a:xfrm>
        </p:spPr>
        <p:txBody>
          <a:bodyPr>
            <a:noAutofit/>
          </a:bodyPr>
          <a:lstStyle/>
          <a:p>
            <a:pPr algn="just">
              <a:lnSpc>
                <a:spcPct val="150000"/>
              </a:lnSpc>
              <a:buFont typeface="Wingdings" panose="05000000000000000000" pitchFamily="2" charset="2"/>
              <a:buChar char="Ø"/>
            </a:pPr>
            <a:r>
              <a:rPr lang="en-US" sz="2400" smtClean="0">
                <a:solidFill>
                  <a:srgbClr val="0D9F48"/>
                </a:solidFill>
                <a:latin typeface="Times New Roman" panose="02020603050405020304" pitchFamily="18" charset="0"/>
                <a:cs typeface="Times New Roman" panose="02020603050405020304" pitchFamily="18" charset="0"/>
              </a:rPr>
              <a:t>Hiện nay có nhiều công nghệ cho giải pháp ERP. Trong đó nổi bật là OFBiz</a:t>
            </a:r>
            <a:endParaRPr lang="en-US" sz="2400">
              <a:solidFill>
                <a:srgbClr val="0D9F48"/>
              </a:solidFill>
              <a:latin typeface="Times New Roman" panose="02020603050405020304" pitchFamily="18" charset="0"/>
              <a:cs typeface="Times New Roman" panose="02020603050405020304" pitchFamily="18" charset="0"/>
            </a:endParaRPr>
          </a:p>
        </p:txBody>
      </p:sp>
      <p:sp>
        <p:nvSpPr>
          <p:cNvPr id="9" name="Footer Placeholder 4"/>
          <p:cNvSpPr txBox="1">
            <a:spLocks/>
          </p:cNvSpPr>
          <p:nvPr/>
        </p:nvSpPr>
        <p:spPr bwMode="auto">
          <a:xfrm>
            <a:off x="3606541" y="6521766"/>
            <a:ext cx="1463357" cy="217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000" b="1"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t>SOICT - HUT</a:t>
            </a:r>
            <a:endParaRPr lang="en-US"/>
          </a:p>
        </p:txBody>
      </p:sp>
      <p:sp>
        <p:nvSpPr>
          <p:cNvPr id="2" name="Slide Number Placeholder 1"/>
          <p:cNvSpPr>
            <a:spLocks noGrp="1"/>
          </p:cNvSpPr>
          <p:nvPr>
            <p:ph type="sldNum" sz="quarter" idx="12"/>
          </p:nvPr>
        </p:nvSpPr>
        <p:spPr/>
        <p:txBody>
          <a:bodyPr/>
          <a:lstStyle/>
          <a:p>
            <a:fld id="{77D988B1-0494-410B-A33F-36727302062A}" type="slidenum">
              <a:rPr lang="en-US" smtClean="0"/>
              <a:pPr/>
              <a:t>17</a:t>
            </a:fld>
            <a:endParaRPr lang="en-US"/>
          </a:p>
        </p:txBody>
      </p:sp>
      <p:pic>
        <p:nvPicPr>
          <p:cNvPr id="18" name="Picture 17"/>
          <p:cNvPicPr/>
          <p:nvPr/>
        </p:nvPicPr>
        <p:blipFill>
          <a:blip r:embed="rId3">
            <a:extLst>
              <a:ext uri="{28A0092B-C50C-407E-A947-70E740481C1C}">
                <a14:useLocalDpi xmlns:a14="http://schemas.microsoft.com/office/drawing/2010/main" val="0"/>
              </a:ext>
            </a:extLst>
          </a:blip>
          <a:stretch>
            <a:fillRect/>
          </a:stretch>
        </p:blipFill>
        <p:spPr>
          <a:xfrm>
            <a:off x="622362" y="2771775"/>
            <a:ext cx="4057650" cy="31718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9898" y="3066371"/>
            <a:ext cx="3230954" cy="2115229"/>
          </a:xfrm>
          <a:prstGeom prst="rect">
            <a:avLst/>
          </a:prstGeom>
        </p:spPr>
      </p:pic>
      <p:grpSp>
        <p:nvGrpSpPr>
          <p:cNvPr id="8" name="Group 46"/>
          <p:cNvGrpSpPr>
            <a:grpSpLocks/>
          </p:cNvGrpSpPr>
          <p:nvPr/>
        </p:nvGrpSpPr>
        <p:grpSpPr bwMode="auto">
          <a:xfrm>
            <a:off x="576612" y="1084516"/>
            <a:ext cx="6657440" cy="972883"/>
            <a:chOff x="1296" y="1824"/>
            <a:chExt cx="2976" cy="432"/>
          </a:xfrm>
        </p:grpSpPr>
        <p:sp>
          <p:nvSpPr>
            <p:cNvPr id="10"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1"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2" name="Text Box 49"/>
            <p:cNvSpPr txBox="1">
              <a:spLocks noChangeArrowheads="1"/>
            </p:cNvSpPr>
            <p:nvPr/>
          </p:nvSpPr>
          <p:spPr bwMode="gray">
            <a:xfrm>
              <a:off x="1728" y="1934"/>
              <a:ext cx="2371"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000" b="1">
                  <a:solidFill>
                    <a:srgbClr val="000000"/>
                  </a:solidFill>
                </a:rPr>
                <a:t> </a:t>
              </a:r>
              <a:r>
                <a:rPr lang="en-US" sz="2000" b="1" smtClean="0">
                  <a:solidFill>
                    <a:srgbClr val="000000"/>
                  </a:solidFill>
                </a:rPr>
                <a:t>Giới thiệu Ofbiz</a:t>
              </a:r>
              <a:endParaRPr lang="en-US" sz="2000" b="1" dirty="0">
                <a:solidFill>
                  <a:srgbClr val="000000"/>
                </a:solidFill>
              </a:endParaRPr>
            </a:p>
          </p:txBody>
        </p:sp>
        <p:sp>
          <p:nvSpPr>
            <p:cNvPr id="13" name="Text Box 50"/>
            <p:cNvSpPr txBox="1">
              <a:spLocks noChangeArrowheads="1"/>
            </p:cNvSpPr>
            <p:nvPr/>
          </p:nvSpPr>
          <p:spPr bwMode="gray">
            <a:xfrm>
              <a:off x="1422" y="1886"/>
              <a:ext cx="159"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5</a:t>
              </a:r>
              <a:endParaRPr lang="en-US" sz="2400" dirty="0">
                <a:solidFill>
                  <a:schemeClr val="bg1"/>
                </a:solidFill>
              </a:endParaRPr>
            </a:p>
          </p:txBody>
        </p:sp>
      </p:grpSp>
    </p:spTree>
    <p:extLst>
      <p:ext uri="{BB962C8B-B14F-4D97-AF65-F5344CB8AC3E}">
        <p14:creationId xmlns:p14="http://schemas.microsoft.com/office/powerpoint/2010/main" val="13916691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533400" y="152400"/>
            <a:ext cx="7391400" cy="563563"/>
          </a:xfrm>
        </p:spPr>
        <p:txBody>
          <a:bodyPr/>
          <a:lstStyle/>
          <a:p>
            <a:r>
              <a:rPr lang="en-US" sz="2400"/>
              <a:t> </a:t>
            </a:r>
            <a:r>
              <a:rPr lang="en-US" sz="2400" smtClean="0"/>
              <a:t>   Giải pháp công nghệ</a:t>
            </a:r>
            <a:endParaRPr lang="en-US" sz="2400"/>
          </a:p>
        </p:txBody>
      </p:sp>
      <p:sp>
        <p:nvSpPr>
          <p:cNvPr id="23" name="Content Placeholder 2"/>
          <p:cNvSpPr>
            <a:spLocks noGrp="1"/>
          </p:cNvSpPr>
          <p:nvPr>
            <p:ph idx="1"/>
          </p:nvPr>
        </p:nvSpPr>
        <p:spPr>
          <a:xfrm>
            <a:off x="467544" y="2286000"/>
            <a:ext cx="8424936" cy="3627120"/>
          </a:xfrm>
        </p:spPr>
        <p:txBody>
          <a:bodyPr>
            <a:noAutofit/>
          </a:bodyPr>
          <a:lstStyle/>
          <a:p>
            <a:pPr algn="just">
              <a:lnSpc>
                <a:spcPct val="150000"/>
              </a:lnSpc>
              <a:buFont typeface="Wingdings" panose="05000000000000000000" pitchFamily="2" charset="2"/>
              <a:buChar char="Ø"/>
            </a:pPr>
            <a:r>
              <a:rPr lang="en-US" sz="2200">
                <a:solidFill>
                  <a:srgbClr val="0D9F48"/>
                </a:solidFill>
                <a:latin typeface="Times New Roman" panose="02020603050405020304" pitchFamily="18" charset="0"/>
                <a:cs typeface="Times New Roman" panose="02020603050405020304" pitchFamily="18" charset="0"/>
              </a:rPr>
              <a:t>Apache OFBiz là một mã nguồn mở cung cấp framework cho việc phát triển một ứng dụng web trên nền Java</a:t>
            </a:r>
          </a:p>
          <a:p>
            <a:pPr algn="just">
              <a:lnSpc>
                <a:spcPct val="150000"/>
              </a:lnSpc>
              <a:buFont typeface="Wingdings" panose="05000000000000000000" pitchFamily="2" charset="2"/>
              <a:buChar char="Ø"/>
            </a:pPr>
            <a:r>
              <a:rPr lang="en-US" sz="2200">
                <a:solidFill>
                  <a:srgbClr val="0D9F48"/>
                </a:solidFill>
                <a:latin typeface="Times New Roman" panose="02020603050405020304" pitchFamily="18" charset="0"/>
                <a:cs typeface="Times New Roman" panose="02020603050405020304" pitchFamily="18" charset="0"/>
              </a:rPr>
              <a:t>OFBiz cung cấp sẵn các thành phần cần thiết cho ứng dụng. </a:t>
            </a:r>
            <a:endParaRPr lang="en-US" sz="2200" smtClean="0">
              <a:solidFill>
                <a:srgbClr val="0D9F48"/>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2200" smtClean="0">
                <a:solidFill>
                  <a:srgbClr val="0D9F48"/>
                </a:solidFill>
                <a:latin typeface="Times New Roman" panose="02020603050405020304" pitchFamily="18" charset="0"/>
                <a:cs typeface="Times New Roman" panose="02020603050405020304" pitchFamily="18" charset="0"/>
              </a:rPr>
              <a:t>Phát </a:t>
            </a:r>
            <a:r>
              <a:rPr lang="en-US" sz="2200">
                <a:solidFill>
                  <a:srgbClr val="0D9F48"/>
                </a:solidFill>
                <a:latin typeface="Times New Roman" panose="02020603050405020304" pitchFamily="18" charset="0"/>
                <a:cs typeface="Times New Roman" panose="02020603050405020304" pitchFamily="18" charset="0"/>
              </a:rPr>
              <a:t>triển ứng dụng dựa trên OFBiz là việc viết mã sử dụng các thành phần có sẵn để phối hợp chúng hoạt động thành một ứng dụng hoàn chỉnh</a:t>
            </a:r>
          </a:p>
        </p:txBody>
      </p:sp>
      <p:sp>
        <p:nvSpPr>
          <p:cNvPr id="9" name="Footer Placeholder 4"/>
          <p:cNvSpPr txBox="1">
            <a:spLocks/>
          </p:cNvSpPr>
          <p:nvPr/>
        </p:nvSpPr>
        <p:spPr bwMode="auto">
          <a:xfrm>
            <a:off x="3962400" y="6547524"/>
            <a:ext cx="1463357" cy="217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000" b="1"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t>SOICT - HUT</a:t>
            </a:r>
            <a:endParaRPr lang="en-US"/>
          </a:p>
        </p:txBody>
      </p:sp>
      <p:sp>
        <p:nvSpPr>
          <p:cNvPr id="2" name="Slide Number Placeholder 1"/>
          <p:cNvSpPr>
            <a:spLocks noGrp="1"/>
          </p:cNvSpPr>
          <p:nvPr>
            <p:ph type="sldNum" sz="quarter" idx="12"/>
          </p:nvPr>
        </p:nvSpPr>
        <p:spPr/>
        <p:txBody>
          <a:bodyPr/>
          <a:lstStyle/>
          <a:p>
            <a:fld id="{77D988B1-0494-410B-A33F-36727302062A}" type="slidenum">
              <a:rPr lang="en-US" smtClean="0"/>
              <a:pPr/>
              <a:t>18</a:t>
            </a:fld>
            <a:endParaRPr lang="en-US"/>
          </a:p>
        </p:txBody>
      </p:sp>
      <p:grpSp>
        <p:nvGrpSpPr>
          <p:cNvPr id="6" name="Group 46"/>
          <p:cNvGrpSpPr>
            <a:grpSpLocks/>
          </p:cNvGrpSpPr>
          <p:nvPr/>
        </p:nvGrpSpPr>
        <p:grpSpPr bwMode="auto">
          <a:xfrm>
            <a:off x="533400" y="1221289"/>
            <a:ext cx="6657440" cy="972883"/>
            <a:chOff x="1296" y="1824"/>
            <a:chExt cx="2976" cy="432"/>
          </a:xfrm>
        </p:grpSpPr>
        <p:sp>
          <p:nvSpPr>
            <p:cNvPr id="7"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8"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 name="Text Box 49"/>
            <p:cNvSpPr txBox="1">
              <a:spLocks noChangeArrowheads="1"/>
            </p:cNvSpPr>
            <p:nvPr/>
          </p:nvSpPr>
          <p:spPr bwMode="gray">
            <a:xfrm>
              <a:off x="1728" y="1934"/>
              <a:ext cx="2371"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000" b="1">
                  <a:solidFill>
                    <a:srgbClr val="000000"/>
                  </a:solidFill>
                </a:rPr>
                <a:t> </a:t>
              </a:r>
              <a:r>
                <a:rPr lang="en-US" sz="2000" b="1" smtClean="0">
                  <a:solidFill>
                    <a:srgbClr val="000000"/>
                  </a:solidFill>
                </a:rPr>
                <a:t>Giới thiệu Ofbiz</a:t>
              </a:r>
              <a:endParaRPr lang="en-US" sz="2000" b="1" dirty="0">
                <a:solidFill>
                  <a:srgbClr val="000000"/>
                </a:solidFill>
              </a:endParaRPr>
            </a:p>
          </p:txBody>
        </p:sp>
        <p:sp>
          <p:nvSpPr>
            <p:cNvPr id="11" name="Text Box 50"/>
            <p:cNvSpPr txBox="1">
              <a:spLocks noChangeArrowheads="1"/>
            </p:cNvSpPr>
            <p:nvPr/>
          </p:nvSpPr>
          <p:spPr bwMode="gray">
            <a:xfrm>
              <a:off x="1422" y="1886"/>
              <a:ext cx="159"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5</a:t>
              </a:r>
              <a:endParaRPr lang="en-US" sz="2400" dirty="0">
                <a:solidFill>
                  <a:schemeClr val="bg1"/>
                </a:solidFill>
              </a:endParaRPr>
            </a:p>
          </p:txBody>
        </p:sp>
      </p:grpSp>
    </p:spTree>
    <p:extLst>
      <p:ext uri="{BB962C8B-B14F-4D97-AF65-F5344CB8AC3E}">
        <p14:creationId xmlns:p14="http://schemas.microsoft.com/office/powerpoint/2010/main" val="29203274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533400" y="152400"/>
            <a:ext cx="7391400" cy="563563"/>
          </a:xfrm>
        </p:spPr>
        <p:txBody>
          <a:bodyPr/>
          <a:lstStyle/>
          <a:p>
            <a:r>
              <a:rPr lang="en-US" sz="2400"/>
              <a:t> </a:t>
            </a:r>
            <a:r>
              <a:rPr lang="en-US" sz="2400" smtClean="0"/>
              <a:t>   Giải pháp công nghệ</a:t>
            </a:r>
            <a:endParaRPr lang="en-US" sz="2400"/>
          </a:p>
        </p:txBody>
      </p:sp>
      <p:sp>
        <p:nvSpPr>
          <p:cNvPr id="2" name="TextBox 1"/>
          <p:cNvSpPr txBox="1"/>
          <p:nvPr/>
        </p:nvSpPr>
        <p:spPr>
          <a:xfrm>
            <a:off x="838199" y="2015937"/>
            <a:ext cx="7924800" cy="498663"/>
          </a:xfrm>
          <a:prstGeom prst="rect">
            <a:avLst/>
          </a:prstGeom>
          <a:noFill/>
        </p:spPr>
        <p:txBody>
          <a:bodyPr wrap="square" rtlCol="0">
            <a:spAutoFit/>
          </a:bodyPr>
          <a:lstStyle/>
          <a:p>
            <a:pPr algn="just">
              <a:lnSpc>
                <a:spcPct val="150000"/>
              </a:lnSpc>
              <a:spcBef>
                <a:spcPct val="20000"/>
              </a:spcBef>
              <a:buClr>
                <a:schemeClr val="hlink"/>
              </a:buClr>
            </a:pPr>
            <a:r>
              <a:rPr lang="en-US" sz="2000" b="1">
                <a:solidFill>
                  <a:srgbClr val="0D9F48"/>
                </a:solidFill>
                <a:latin typeface="Times New Roman" panose="02020603050405020304" pitchFamily="18" charset="0"/>
                <a:cs typeface="Times New Roman" panose="02020603050405020304" pitchFamily="18" charset="0"/>
              </a:rPr>
              <a:t>Kiến trúc 3 tầng của OFBiz</a:t>
            </a:r>
          </a:p>
        </p:txBody>
      </p:sp>
      <p:sp>
        <p:nvSpPr>
          <p:cNvPr id="9" name="Footer Placeholder 4"/>
          <p:cNvSpPr txBox="1">
            <a:spLocks/>
          </p:cNvSpPr>
          <p:nvPr/>
        </p:nvSpPr>
        <p:spPr bwMode="auto">
          <a:xfrm>
            <a:off x="4068921" y="6519147"/>
            <a:ext cx="1463357" cy="217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000" b="1"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t>SOICT - HUT</a:t>
            </a:r>
            <a:endParaRPr lang="en-US"/>
          </a:p>
        </p:txBody>
      </p:sp>
      <p:sp>
        <p:nvSpPr>
          <p:cNvPr id="3" name="Slide Number Placeholder 2"/>
          <p:cNvSpPr>
            <a:spLocks noGrp="1"/>
          </p:cNvSpPr>
          <p:nvPr>
            <p:ph type="sldNum" sz="quarter" idx="12"/>
          </p:nvPr>
        </p:nvSpPr>
        <p:spPr/>
        <p:txBody>
          <a:bodyPr/>
          <a:lstStyle/>
          <a:p>
            <a:fld id="{77D988B1-0494-410B-A33F-36727302062A}" type="slidenum">
              <a:rPr lang="en-US" smtClean="0"/>
              <a:pPr/>
              <a:t>19</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848" y="2514600"/>
            <a:ext cx="6868484" cy="2962688"/>
          </a:xfrm>
          <a:prstGeom prst="rect">
            <a:avLst/>
          </a:prstGeom>
        </p:spPr>
      </p:pic>
      <p:grpSp>
        <p:nvGrpSpPr>
          <p:cNvPr id="7" name="Group 46"/>
          <p:cNvGrpSpPr>
            <a:grpSpLocks/>
          </p:cNvGrpSpPr>
          <p:nvPr/>
        </p:nvGrpSpPr>
        <p:grpSpPr bwMode="auto">
          <a:xfrm>
            <a:off x="576612" y="1084516"/>
            <a:ext cx="6657440" cy="972883"/>
            <a:chOff x="1296" y="1824"/>
            <a:chExt cx="2976" cy="432"/>
          </a:xfrm>
        </p:grpSpPr>
        <p:sp>
          <p:nvSpPr>
            <p:cNvPr id="8"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1" name="Text Box 49"/>
            <p:cNvSpPr txBox="1">
              <a:spLocks noChangeArrowheads="1"/>
            </p:cNvSpPr>
            <p:nvPr/>
          </p:nvSpPr>
          <p:spPr bwMode="gray">
            <a:xfrm>
              <a:off x="1728" y="1934"/>
              <a:ext cx="2371"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000" b="1">
                  <a:solidFill>
                    <a:srgbClr val="000000"/>
                  </a:solidFill>
                </a:rPr>
                <a:t> </a:t>
              </a:r>
              <a:r>
                <a:rPr lang="en-US" sz="2000" b="1" smtClean="0">
                  <a:solidFill>
                    <a:srgbClr val="000000"/>
                  </a:solidFill>
                </a:rPr>
                <a:t>Giới thiệu Ofbiz</a:t>
              </a:r>
              <a:endParaRPr lang="en-US" sz="2000" b="1" dirty="0">
                <a:solidFill>
                  <a:srgbClr val="000000"/>
                </a:solidFill>
              </a:endParaRPr>
            </a:p>
          </p:txBody>
        </p:sp>
        <p:sp>
          <p:nvSpPr>
            <p:cNvPr id="12" name="Text Box 50"/>
            <p:cNvSpPr txBox="1">
              <a:spLocks noChangeArrowheads="1"/>
            </p:cNvSpPr>
            <p:nvPr/>
          </p:nvSpPr>
          <p:spPr bwMode="gray">
            <a:xfrm>
              <a:off x="1422" y="1886"/>
              <a:ext cx="159"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5</a:t>
              </a:r>
              <a:endParaRPr lang="en-US" sz="2400" dirty="0">
                <a:solidFill>
                  <a:schemeClr val="bg1"/>
                </a:solidFill>
              </a:endParaRPr>
            </a:p>
          </p:txBody>
        </p:sp>
      </p:grpSp>
    </p:spTree>
    <p:extLst>
      <p:ext uri="{BB962C8B-B14F-4D97-AF65-F5344CB8AC3E}">
        <p14:creationId xmlns:p14="http://schemas.microsoft.com/office/powerpoint/2010/main" val="10288870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1" y="3133344"/>
            <a:ext cx="2919078" cy="2657856"/>
          </a:xfrm>
          <a:prstGeom prst="rect">
            <a:avLst/>
          </a:prstGeom>
        </p:spPr>
      </p:pic>
      <p:sp>
        <p:nvSpPr>
          <p:cNvPr id="47" name="Footer Placeholder 4"/>
          <p:cNvSpPr>
            <a:spLocks noGrp="1"/>
          </p:cNvSpPr>
          <p:nvPr>
            <p:ph type="ftr" sz="quarter" idx="11"/>
          </p:nvPr>
        </p:nvSpPr>
        <p:spPr>
          <a:xfrm>
            <a:off x="3200400" y="6613525"/>
            <a:ext cx="2362200" cy="244475"/>
          </a:xfrm>
        </p:spPr>
        <p:txBody>
          <a:bodyPr/>
          <a:lstStyle/>
          <a:p>
            <a:pPr algn="ctr"/>
            <a:r>
              <a:rPr lang="en-US" dirty="0" smtClean="0"/>
              <a:t>SOICT - HUT</a:t>
            </a:r>
            <a:endParaRPr lang="en-US" dirty="0"/>
          </a:p>
        </p:txBody>
      </p:sp>
      <p:sp>
        <p:nvSpPr>
          <p:cNvPr id="67586" name="Rectangle 2"/>
          <p:cNvSpPr>
            <a:spLocks noGrp="1" noChangeArrowheads="1"/>
          </p:cNvSpPr>
          <p:nvPr>
            <p:ph type="title" idx="4294967295"/>
          </p:nvPr>
        </p:nvSpPr>
        <p:spPr>
          <a:xfrm>
            <a:off x="1752600" y="165100"/>
            <a:ext cx="7391400" cy="563563"/>
          </a:xfrm>
        </p:spPr>
        <p:txBody>
          <a:bodyPr/>
          <a:lstStyle/>
          <a:p>
            <a:r>
              <a:rPr lang="en-US" dirty="0" smtClean="0"/>
              <a:t>GIỚI THIỆU </a:t>
            </a:r>
            <a:endParaRPr lang="en-US" dirty="0">
              <a:solidFill>
                <a:schemeClr val="accent1"/>
              </a:solidFill>
            </a:endParaRPr>
          </a:p>
        </p:txBody>
      </p:sp>
      <p:sp>
        <p:nvSpPr>
          <p:cNvPr id="67587" name="Text Box 3"/>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2" name="TextBox 41"/>
          <p:cNvSpPr txBox="1"/>
          <p:nvPr/>
        </p:nvSpPr>
        <p:spPr>
          <a:xfrm>
            <a:off x="990600" y="1620046"/>
            <a:ext cx="7076912" cy="2677656"/>
          </a:xfrm>
          <a:prstGeom prst="rect">
            <a:avLst/>
          </a:prstGeom>
          <a:noFill/>
        </p:spPr>
        <p:txBody>
          <a:bodyPr wrap="square" rtlCol="0">
            <a:spAutoFit/>
          </a:bodyPr>
          <a:lstStyle/>
          <a:p>
            <a:pPr algn="ctr"/>
            <a:r>
              <a:rPr lang="en-US" sz="3200" b="1" dirty="0" err="1"/>
              <a:t>Đề</a:t>
            </a:r>
            <a:r>
              <a:rPr lang="en-US" sz="3200" b="1" dirty="0"/>
              <a:t> </a:t>
            </a:r>
            <a:r>
              <a:rPr lang="en-US" sz="3200" b="1" dirty="0" err="1"/>
              <a:t>tài</a:t>
            </a:r>
            <a:r>
              <a:rPr lang="en-US" sz="3200" b="1"/>
              <a:t>: </a:t>
            </a:r>
            <a:r>
              <a:rPr lang="en-US" sz="3200" b="1" smtClean="0"/>
              <a:t>Xây dựng và ứng dụng kho dữ liệu (Data Warehouse ) bán hàng trên mã nguồn mở Ofbiz</a:t>
            </a:r>
            <a:endParaRPr lang="en-US" sz="3200" b="1" dirty="0"/>
          </a:p>
          <a:p>
            <a:endParaRPr lang="en-US" dirty="0" smtClean="0"/>
          </a:p>
          <a:p>
            <a:r>
              <a:rPr lang="en-US" dirty="0" smtClean="0"/>
              <a:t> </a:t>
            </a:r>
            <a:r>
              <a:rPr lang="en-US" dirty="0" err="1" smtClean="0"/>
              <a:t>Sinh</a:t>
            </a:r>
            <a:r>
              <a:rPr lang="en-US" dirty="0" smtClean="0"/>
              <a:t> </a:t>
            </a:r>
            <a:r>
              <a:rPr lang="en-US" dirty="0" err="1" smtClean="0"/>
              <a:t>viên</a:t>
            </a:r>
            <a:r>
              <a:rPr lang="en-US" dirty="0" smtClean="0"/>
              <a:t> </a:t>
            </a:r>
            <a:r>
              <a:rPr lang="en-US" dirty="0" err="1" smtClean="0"/>
              <a:t>thực</a:t>
            </a:r>
            <a:r>
              <a:rPr lang="en-US" dirty="0" smtClean="0"/>
              <a:t> </a:t>
            </a:r>
            <a:r>
              <a:rPr lang="en-US" dirty="0" err="1" smtClean="0"/>
              <a:t>hiện</a:t>
            </a:r>
            <a:r>
              <a:rPr lang="en-US" smtClean="0"/>
              <a:t>: </a:t>
            </a:r>
            <a:r>
              <a:rPr lang="en-US" b="1" smtClean="0"/>
              <a:t>Nguyễn Việt Anh</a:t>
            </a:r>
            <a:endParaRPr lang="en-US" b="1" dirty="0" smtClean="0"/>
          </a:p>
          <a:p>
            <a:r>
              <a:rPr lang="en-US" dirty="0" smtClean="0"/>
              <a:t>                       </a:t>
            </a:r>
            <a:r>
              <a:rPr lang="en-US" err="1" smtClean="0"/>
              <a:t>Lớp</a:t>
            </a:r>
            <a:r>
              <a:rPr lang="en-US" smtClean="0"/>
              <a:t> CNTT1-K55</a:t>
            </a:r>
            <a:endParaRPr lang="en-US" dirty="0" smtClean="0"/>
          </a:p>
          <a:p>
            <a:r>
              <a:rPr lang="en-US" dirty="0" smtClean="0"/>
              <a:t> </a:t>
            </a:r>
            <a:r>
              <a:rPr lang="en-US" dirty="0" err="1" smtClean="0"/>
              <a:t>Giáo</a:t>
            </a:r>
            <a:r>
              <a:rPr lang="en-US" dirty="0" smtClean="0"/>
              <a:t> </a:t>
            </a:r>
            <a:r>
              <a:rPr lang="en-US" dirty="0" err="1" smtClean="0"/>
              <a:t>viên</a:t>
            </a:r>
            <a:r>
              <a:rPr lang="en-US" dirty="0" smtClean="0"/>
              <a:t> </a:t>
            </a:r>
            <a:r>
              <a:rPr lang="en-US" dirty="0" err="1" smtClean="0"/>
              <a:t>hướng</a:t>
            </a:r>
            <a:r>
              <a:rPr lang="en-US" dirty="0" smtClean="0"/>
              <a:t> </a:t>
            </a:r>
            <a:r>
              <a:rPr lang="en-US" dirty="0" err="1" smtClean="0"/>
              <a:t>dẫn</a:t>
            </a:r>
            <a:r>
              <a:rPr lang="en-US" b="1" smtClean="0"/>
              <a:t>:</a:t>
            </a:r>
            <a:r>
              <a:rPr lang="en-US" smtClean="0"/>
              <a:t> </a:t>
            </a:r>
            <a:r>
              <a:rPr lang="en-US"/>
              <a:t>TS. </a:t>
            </a:r>
            <a:r>
              <a:rPr lang="en-US" b="1"/>
              <a:t>Phạm Văn Hải</a:t>
            </a:r>
            <a:endParaRPr lang="en-US" b="1" dirty="0" smtClean="0"/>
          </a:p>
        </p:txBody>
      </p:sp>
      <p:sp>
        <p:nvSpPr>
          <p:cNvPr id="2" name="Slide Number Placeholder 1"/>
          <p:cNvSpPr>
            <a:spLocks noGrp="1"/>
          </p:cNvSpPr>
          <p:nvPr>
            <p:ph type="sldNum" sz="quarter" idx="12"/>
          </p:nvPr>
        </p:nvSpPr>
        <p:spPr>
          <a:xfrm>
            <a:off x="6625447" y="6553200"/>
            <a:ext cx="2133600" cy="234950"/>
          </a:xfrm>
        </p:spPr>
        <p:txBody>
          <a:bodyPr/>
          <a:lstStyle/>
          <a:p>
            <a:r>
              <a:rPr lang="en-US" dirty="0" smtClean="0"/>
              <a:t>  </a:t>
            </a:r>
            <a:fld id="{0B98FFD0-9883-4829-88A3-1F5E507D4049}" type="slidenum">
              <a:rPr lang="en-US" smtClean="0"/>
              <a:pPr/>
              <a:t>2</a:t>
            </a:fld>
            <a:endParaRPr lang="en-US" dirty="0"/>
          </a:p>
        </p:txBody>
      </p:sp>
    </p:spTree>
    <p:extLst>
      <p:ext uri="{BB962C8B-B14F-4D97-AF65-F5344CB8AC3E}">
        <p14:creationId xmlns:p14="http://schemas.microsoft.com/office/powerpoint/2010/main" val="68850252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478" y="152400"/>
            <a:ext cx="6913921" cy="563563"/>
          </a:xfrm>
        </p:spPr>
        <p:txBody>
          <a:bodyPr/>
          <a:lstStyle/>
          <a:p>
            <a:r>
              <a:rPr lang="en-US"/>
              <a:t> Giải pháp công nghệ</a:t>
            </a:r>
          </a:p>
        </p:txBody>
      </p:sp>
      <p:sp>
        <p:nvSpPr>
          <p:cNvPr id="3" name="Content Placeholder 2"/>
          <p:cNvSpPr>
            <a:spLocks noGrp="1"/>
          </p:cNvSpPr>
          <p:nvPr>
            <p:ph idx="1"/>
          </p:nvPr>
        </p:nvSpPr>
        <p:spPr>
          <a:xfrm>
            <a:off x="484126" y="2223268"/>
            <a:ext cx="8229600" cy="4242980"/>
          </a:xfrm>
        </p:spPr>
        <p:txBody>
          <a:bodyPr/>
          <a:lstStyle/>
          <a:p>
            <a:pPr marL="0" indent="0">
              <a:buNone/>
            </a:pPr>
            <a:r>
              <a:rPr lang="en-US" smtClean="0"/>
              <a:t>- DataModel </a:t>
            </a:r>
            <a:r>
              <a:rPr lang="en-US"/>
              <a:t>của OFBiz được xây dựng dựa trên mô hình phổ quát dữ liệu Universal Data Model (mô hình thực thể - quan hệ) và được Len Silverston viết thành cuốn The Data Model Resource Book, là một mô hình rất khoa học, dễ phát triển. </a:t>
            </a:r>
          </a:p>
          <a:p>
            <a:endParaRPr lang="en-US"/>
          </a:p>
        </p:txBody>
      </p:sp>
      <p:sp>
        <p:nvSpPr>
          <p:cNvPr id="4" name="Slide Number Placeholder 3"/>
          <p:cNvSpPr>
            <a:spLocks noGrp="1"/>
          </p:cNvSpPr>
          <p:nvPr>
            <p:ph type="sldNum" sz="quarter" idx="12"/>
          </p:nvPr>
        </p:nvSpPr>
        <p:spPr/>
        <p:txBody>
          <a:bodyPr/>
          <a:lstStyle/>
          <a:p>
            <a:fld id="{77D988B1-0494-410B-A33F-36727302062A}" type="slidenum">
              <a:rPr lang="en-US" smtClean="0"/>
              <a:pPr/>
              <a:t>20</a:t>
            </a:fld>
            <a:endParaRPr lang="en-US"/>
          </a:p>
        </p:txBody>
      </p:sp>
      <p:grpSp>
        <p:nvGrpSpPr>
          <p:cNvPr id="5" name="Group 46"/>
          <p:cNvGrpSpPr>
            <a:grpSpLocks/>
          </p:cNvGrpSpPr>
          <p:nvPr/>
        </p:nvGrpSpPr>
        <p:grpSpPr bwMode="auto">
          <a:xfrm>
            <a:off x="576612" y="1084516"/>
            <a:ext cx="6657440" cy="972883"/>
            <a:chOff x="1296" y="1824"/>
            <a:chExt cx="2976" cy="432"/>
          </a:xfrm>
        </p:grpSpPr>
        <p:sp>
          <p:nvSpPr>
            <p:cNvPr id="6"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7"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8" name="Text Box 49"/>
            <p:cNvSpPr txBox="1">
              <a:spLocks noChangeArrowheads="1"/>
            </p:cNvSpPr>
            <p:nvPr/>
          </p:nvSpPr>
          <p:spPr bwMode="gray">
            <a:xfrm>
              <a:off x="1728" y="1934"/>
              <a:ext cx="2371"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000" b="1">
                  <a:solidFill>
                    <a:srgbClr val="000000"/>
                  </a:solidFill>
                </a:rPr>
                <a:t> </a:t>
              </a:r>
              <a:r>
                <a:rPr lang="en-US" sz="2000" b="1" smtClean="0">
                  <a:solidFill>
                    <a:srgbClr val="000000"/>
                  </a:solidFill>
                </a:rPr>
                <a:t>Vì sao lựa chọ Ofbiz</a:t>
              </a:r>
              <a:endParaRPr lang="en-US" sz="2000" b="1" dirty="0">
                <a:solidFill>
                  <a:srgbClr val="000000"/>
                </a:solidFill>
              </a:endParaRPr>
            </a:p>
          </p:txBody>
        </p:sp>
        <p:sp>
          <p:nvSpPr>
            <p:cNvPr id="9" name="Text Box 50"/>
            <p:cNvSpPr txBox="1">
              <a:spLocks noChangeArrowheads="1"/>
            </p:cNvSpPr>
            <p:nvPr/>
          </p:nvSpPr>
          <p:spPr bwMode="gray">
            <a:xfrm>
              <a:off x="1422" y="1886"/>
              <a:ext cx="159"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5</a:t>
              </a:r>
              <a:endParaRPr lang="en-US" sz="2400" dirty="0">
                <a:solidFill>
                  <a:schemeClr val="bg1"/>
                </a:solidFill>
              </a:endParaRPr>
            </a:p>
          </p:txBody>
        </p:sp>
      </p:grpSp>
    </p:spTree>
    <p:extLst>
      <p:ext uri="{BB962C8B-B14F-4D97-AF65-F5344CB8AC3E}">
        <p14:creationId xmlns:p14="http://schemas.microsoft.com/office/powerpoint/2010/main" val="1686004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6629400" cy="563563"/>
          </a:xfrm>
        </p:spPr>
        <p:txBody>
          <a:bodyPr/>
          <a:lstStyle/>
          <a:p>
            <a:r>
              <a:rPr lang="en-US"/>
              <a:t> Giải pháp công nghệ</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7800" y="1217613"/>
            <a:ext cx="6324600" cy="5248275"/>
          </a:xfrm>
        </p:spPr>
      </p:pic>
      <p:sp>
        <p:nvSpPr>
          <p:cNvPr id="4" name="Slide Number Placeholder 3"/>
          <p:cNvSpPr>
            <a:spLocks noGrp="1"/>
          </p:cNvSpPr>
          <p:nvPr>
            <p:ph type="sldNum" sz="quarter" idx="12"/>
          </p:nvPr>
        </p:nvSpPr>
        <p:spPr/>
        <p:txBody>
          <a:bodyPr/>
          <a:lstStyle/>
          <a:p>
            <a:fld id="{77D988B1-0494-410B-A33F-36727302062A}" type="slidenum">
              <a:rPr lang="en-US" smtClean="0"/>
              <a:pPr/>
              <a:t>21</a:t>
            </a:fld>
            <a:endParaRPr lang="en-US"/>
          </a:p>
        </p:txBody>
      </p:sp>
    </p:spTree>
    <p:extLst>
      <p:ext uri="{BB962C8B-B14F-4D97-AF65-F5344CB8AC3E}">
        <p14:creationId xmlns:p14="http://schemas.microsoft.com/office/powerpoint/2010/main" val="2215130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6934200" cy="563563"/>
          </a:xfrm>
        </p:spPr>
        <p:txBody>
          <a:bodyPr/>
          <a:lstStyle/>
          <a:p>
            <a:r>
              <a:rPr lang="en-US"/>
              <a:t> Giải pháp công nghệ</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676400"/>
            <a:ext cx="7386452" cy="4789488"/>
          </a:xfrm>
        </p:spPr>
      </p:pic>
      <p:sp>
        <p:nvSpPr>
          <p:cNvPr id="4" name="Slide Number Placeholder 3"/>
          <p:cNvSpPr>
            <a:spLocks noGrp="1"/>
          </p:cNvSpPr>
          <p:nvPr>
            <p:ph type="sldNum" sz="quarter" idx="12"/>
          </p:nvPr>
        </p:nvSpPr>
        <p:spPr/>
        <p:txBody>
          <a:bodyPr/>
          <a:lstStyle/>
          <a:p>
            <a:fld id="{77D988B1-0494-410B-A33F-36727302062A}" type="slidenum">
              <a:rPr lang="en-US" smtClean="0"/>
              <a:pPr/>
              <a:t>22</a:t>
            </a:fld>
            <a:endParaRPr lang="en-US"/>
          </a:p>
        </p:txBody>
      </p:sp>
    </p:spTree>
    <p:extLst>
      <p:ext uri="{BB962C8B-B14F-4D97-AF65-F5344CB8AC3E}">
        <p14:creationId xmlns:p14="http://schemas.microsoft.com/office/powerpoint/2010/main" val="38728339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6858000" cy="563563"/>
          </a:xfrm>
        </p:spPr>
        <p:txBody>
          <a:bodyPr/>
          <a:lstStyle/>
          <a:p>
            <a:r>
              <a:rPr lang="en-US"/>
              <a:t> Giải pháp công nghệ</a:t>
            </a:r>
          </a:p>
        </p:txBody>
      </p:sp>
      <p:sp>
        <p:nvSpPr>
          <p:cNvPr id="4" name="Slide Number Placeholder 3"/>
          <p:cNvSpPr>
            <a:spLocks noGrp="1"/>
          </p:cNvSpPr>
          <p:nvPr>
            <p:ph type="sldNum" sz="quarter" idx="12"/>
          </p:nvPr>
        </p:nvSpPr>
        <p:spPr/>
        <p:txBody>
          <a:bodyPr/>
          <a:lstStyle/>
          <a:p>
            <a:fld id="{77D988B1-0494-410B-A33F-36727302062A}" type="slidenum">
              <a:rPr lang="en-US" smtClean="0"/>
              <a:pPr/>
              <a:t>23</a:t>
            </a:fld>
            <a:endParaRPr lang="en-US"/>
          </a:p>
        </p:txBody>
      </p:sp>
      <p:pic>
        <p:nvPicPr>
          <p:cNvPr id="5" name="Content Placeholder 4" descr="C:\Users\smile_000\Desktop\Order.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524000"/>
            <a:ext cx="6629400" cy="4941888"/>
          </a:xfrm>
          <a:prstGeom prst="rect">
            <a:avLst/>
          </a:prstGeom>
          <a:noFill/>
          <a:ln>
            <a:noFill/>
          </a:ln>
        </p:spPr>
      </p:pic>
    </p:spTree>
    <p:extLst>
      <p:ext uri="{BB962C8B-B14F-4D97-AF65-F5344CB8AC3E}">
        <p14:creationId xmlns:p14="http://schemas.microsoft.com/office/powerpoint/2010/main" val="1697749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7D988B1-0494-410B-A33F-36727302062A}" type="slidenum">
              <a:rPr lang="en-US" smtClean="0"/>
              <a:pPr/>
              <a:t>24</a:t>
            </a:fld>
            <a:endParaRPr lang="en-US"/>
          </a:p>
        </p:txBody>
      </p:sp>
      <p:grpSp>
        <p:nvGrpSpPr>
          <p:cNvPr id="5" name="Group 18"/>
          <p:cNvGrpSpPr>
            <a:grpSpLocks/>
          </p:cNvGrpSpPr>
          <p:nvPr/>
        </p:nvGrpSpPr>
        <p:grpSpPr bwMode="auto">
          <a:xfrm>
            <a:off x="2438400" y="2817220"/>
            <a:ext cx="4952767" cy="877322"/>
            <a:chOff x="2543" y="1899"/>
            <a:chExt cx="4759" cy="843"/>
          </a:xfrm>
        </p:grpSpPr>
        <p:grpSp>
          <p:nvGrpSpPr>
            <p:cNvPr id="6" name="Group 26"/>
            <p:cNvGrpSpPr>
              <a:grpSpLocks/>
            </p:cNvGrpSpPr>
            <p:nvPr/>
          </p:nvGrpSpPr>
          <p:grpSpPr bwMode="auto">
            <a:xfrm>
              <a:off x="2543" y="1899"/>
              <a:ext cx="844" cy="843"/>
              <a:chOff x="2016" y="1920"/>
              <a:chExt cx="1680" cy="1680"/>
            </a:xfrm>
          </p:grpSpPr>
          <p:sp>
            <p:nvSpPr>
              <p:cNvPr id="9" name="Oval 27"/>
              <p:cNvSpPr>
                <a:spLocks noChangeArrowheads="1"/>
              </p:cNvSpPr>
              <p:nvPr/>
            </p:nvSpPr>
            <p:spPr bwMode="gray">
              <a:xfrm>
                <a:off x="2016" y="1920"/>
                <a:ext cx="1680" cy="1680"/>
              </a:xfrm>
              <a:prstGeom prst="ellipse">
                <a:avLst/>
              </a:prstGeom>
              <a:gradFill rotWithShape="1">
                <a:gsLst>
                  <a:gs pos="0">
                    <a:srgbClr val="F14343"/>
                  </a:gs>
                  <a:gs pos="100000">
                    <a:srgbClr val="F14343">
                      <a:gamma/>
                      <a:shade val="60784"/>
                      <a:invGamma/>
                    </a:srgbClr>
                  </a:gs>
                </a:gsLst>
                <a:lin ang="5400000" scaled="1"/>
              </a:gra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Freeform 28"/>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7" name="Text Box 29"/>
            <p:cNvSpPr txBox="1">
              <a:spLocks noChangeArrowheads="1"/>
            </p:cNvSpPr>
            <p:nvPr/>
          </p:nvSpPr>
          <p:spPr bwMode="gray">
            <a:xfrm>
              <a:off x="2741" y="2020"/>
              <a:ext cx="452" cy="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4000" b="1">
                  <a:solidFill>
                    <a:schemeClr val="bg1"/>
                  </a:solidFill>
                  <a:effectLst>
                    <a:outerShdw blurRad="38100" dist="38100" dir="2700000" algn="tl">
                      <a:srgbClr val="C0C0C0"/>
                    </a:outerShdw>
                  </a:effectLst>
                </a:rPr>
                <a:t>3</a:t>
              </a:r>
            </a:p>
          </p:txBody>
        </p:sp>
        <p:sp>
          <p:nvSpPr>
            <p:cNvPr id="8" name="Text Box 31"/>
            <p:cNvSpPr txBox="1">
              <a:spLocks noChangeArrowheads="1"/>
            </p:cNvSpPr>
            <p:nvPr/>
          </p:nvSpPr>
          <p:spPr bwMode="auto">
            <a:xfrm>
              <a:off x="3483" y="2003"/>
              <a:ext cx="3819" cy="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3200" b="1" smtClean="0">
                  <a:effectLst>
                    <a:outerShdw blurRad="38100" dist="38100" dir="2700000" algn="tl">
                      <a:srgbClr val="000000">
                        <a:alpha val="43137"/>
                      </a:srgbClr>
                    </a:outerShdw>
                  </a:effectLst>
                </a:rPr>
                <a:t>Phân tích thiết kế</a:t>
              </a:r>
              <a:endParaRPr lang="en-US" sz="3200"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4889036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6858000" cy="563563"/>
          </a:xfrm>
        </p:spPr>
        <p:txBody>
          <a:bodyPr/>
          <a:lstStyle/>
          <a:p>
            <a:r>
              <a:rPr lang="en-US" smtClean="0"/>
              <a:t>Phân tích thiết kế</a:t>
            </a:r>
            <a:endParaRPr lang="en-US"/>
          </a:p>
        </p:txBody>
      </p:sp>
      <p:sp>
        <p:nvSpPr>
          <p:cNvPr id="3" name="Content Placeholder 2"/>
          <p:cNvSpPr>
            <a:spLocks noGrp="1"/>
          </p:cNvSpPr>
          <p:nvPr>
            <p:ph idx="1"/>
          </p:nvPr>
        </p:nvSpPr>
        <p:spPr>
          <a:xfrm>
            <a:off x="484126" y="1905000"/>
            <a:ext cx="8229600" cy="4561248"/>
          </a:xfrm>
        </p:spPr>
        <p:txBody>
          <a:bodyPr/>
          <a:lstStyle/>
          <a:p>
            <a:pPr marL="0" indent="0">
              <a:buNone/>
            </a:pPr>
            <a:endParaRPr lang="en-US"/>
          </a:p>
          <a:p>
            <a:endParaRPr lang="en-US"/>
          </a:p>
        </p:txBody>
      </p:sp>
      <p:sp>
        <p:nvSpPr>
          <p:cNvPr id="4" name="Slide Number Placeholder 3"/>
          <p:cNvSpPr>
            <a:spLocks noGrp="1"/>
          </p:cNvSpPr>
          <p:nvPr>
            <p:ph type="sldNum" sz="quarter" idx="12"/>
          </p:nvPr>
        </p:nvSpPr>
        <p:spPr/>
        <p:txBody>
          <a:bodyPr/>
          <a:lstStyle/>
          <a:p>
            <a:fld id="{77D988B1-0494-410B-A33F-36727302062A}" type="slidenum">
              <a:rPr lang="en-US" smtClean="0"/>
              <a:pPr/>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826" y="2134666"/>
            <a:ext cx="5415148" cy="4511164"/>
          </a:xfrm>
          <a:prstGeom prst="rect">
            <a:avLst/>
          </a:prstGeom>
        </p:spPr>
      </p:pic>
      <p:grpSp>
        <p:nvGrpSpPr>
          <p:cNvPr id="11" name="Group 46"/>
          <p:cNvGrpSpPr>
            <a:grpSpLocks/>
          </p:cNvGrpSpPr>
          <p:nvPr/>
        </p:nvGrpSpPr>
        <p:grpSpPr bwMode="auto">
          <a:xfrm>
            <a:off x="564580" y="1053706"/>
            <a:ext cx="6657440" cy="972883"/>
            <a:chOff x="1296" y="1824"/>
            <a:chExt cx="2976" cy="432"/>
          </a:xfrm>
        </p:grpSpPr>
        <p:sp>
          <p:nvSpPr>
            <p:cNvPr id="12"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p:cNvSpPr txBox="1">
              <a:spLocks noChangeArrowheads="1"/>
            </p:cNvSpPr>
            <p:nvPr/>
          </p:nvSpPr>
          <p:spPr bwMode="gray">
            <a:xfrm>
              <a:off x="1728" y="1934"/>
              <a:ext cx="2371"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000" b="1">
                  <a:solidFill>
                    <a:srgbClr val="000000"/>
                  </a:solidFill>
                </a:rPr>
                <a:t> </a:t>
              </a:r>
              <a:r>
                <a:rPr lang="en-US" sz="2000" b="1" smtClean="0">
                  <a:solidFill>
                    <a:srgbClr val="000000"/>
                  </a:solidFill>
                </a:rPr>
                <a:t>Kiến trúc hệ thống</a:t>
              </a:r>
              <a:endParaRPr lang="en-US" sz="2000" b="1" dirty="0">
                <a:solidFill>
                  <a:srgbClr val="000000"/>
                </a:solidFill>
              </a:endParaRPr>
            </a:p>
          </p:txBody>
        </p:sp>
        <p:sp>
          <p:nvSpPr>
            <p:cNvPr id="15" name="Text Box 50"/>
            <p:cNvSpPr txBox="1">
              <a:spLocks noChangeArrowheads="1"/>
            </p:cNvSpPr>
            <p:nvPr/>
          </p:nvSpPr>
          <p:spPr bwMode="gray">
            <a:xfrm>
              <a:off x="1422" y="1886"/>
              <a:ext cx="159"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smtClean="0">
                  <a:solidFill>
                    <a:schemeClr val="bg1"/>
                  </a:solidFill>
                </a:rPr>
                <a:t>1</a:t>
              </a:r>
              <a:endParaRPr lang="en-US" sz="2400" dirty="0">
                <a:solidFill>
                  <a:schemeClr val="bg1"/>
                </a:solidFill>
              </a:endParaRPr>
            </a:p>
          </p:txBody>
        </p:sp>
      </p:grpSp>
    </p:spTree>
    <p:extLst>
      <p:ext uri="{BB962C8B-B14F-4D97-AF65-F5344CB8AC3E}">
        <p14:creationId xmlns:p14="http://schemas.microsoft.com/office/powerpoint/2010/main" val="28486403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446" y="152400"/>
            <a:ext cx="6925953" cy="563563"/>
          </a:xfrm>
        </p:spPr>
        <p:txBody>
          <a:bodyPr/>
          <a:lstStyle/>
          <a:p>
            <a:r>
              <a:rPr lang="en-US"/>
              <a:t>Phân tích thiết kế</a:t>
            </a: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0" y="2226064"/>
            <a:ext cx="8229600" cy="4178650"/>
          </a:xfrm>
        </p:spPr>
      </p:pic>
      <p:sp>
        <p:nvSpPr>
          <p:cNvPr id="4" name="Slide Number Placeholder 3"/>
          <p:cNvSpPr>
            <a:spLocks noGrp="1"/>
          </p:cNvSpPr>
          <p:nvPr>
            <p:ph type="sldNum" sz="quarter" idx="12"/>
          </p:nvPr>
        </p:nvSpPr>
        <p:spPr/>
        <p:txBody>
          <a:bodyPr/>
          <a:lstStyle/>
          <a:p>
            <a:fld id="{77D988B1-0494-410B-A33F-36727302062A}" type="slidenum">
              <a:rPr lang="en-US" smtClean="0"/>
              <a:pPr/>
              <a:t>26</a:t>
            </a:fld>
            <a:endParaRPr lang="en-US"/>
          </a:p>
        </p:txBody>
      </p:sp>
      <p:grpSp>
        <p:nvGrpSpPr>
          <p:cNvPr id="5" name="Group 46"/>
          <p:cNvGrpSpPr>
            <a:grpSpLocks/>
          </p:cNvGrpSpPr>
          <p:nvPr/>
        </p:nvGrpSpPr>
        <p:grpSpPr bwMode="auto">
          <a:xfrm>
            <a:off x="564580" y="1053706"/>
            <a:ext cx="6657440" cy="972883"/>
            <a:chOff x="1296" y="1824"/>
            <a:chExt cx="2976" cy="432"/>
          </a:xfrm>
        </p:grpSpPr>
        <p:sp>
          <p:nvSpPr>
            <p:cNvPr id="6"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7"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8" name="Text Box 49"/>
            <p:cNvSpPr txBox="1">
              <a:spLocks noChangeArrowheads="1"/>
            </p:cNvSpPr>
            <p:nvPr/>
          </p:nvSpPr>
          <p:spPr bwMode="gray">
            <a:xfrm>
              <a:off x="1728" y="1934"/>
              <a:ext cx="2371"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000" b="1">
                  <a:solidFill>
                    <a:srgbClr val="000000"/>
                  </a:solidFill>
                </a:rPr>
                <a:t> </a:t>
              </a:r>
              <a:r>
                <a:rPr lang="en-US" sz="2000" b="1" smtClean="0">
                  <a:solidFill>
                    <a:srgbClr val="000000"/>
                  </a:solidFill>
                </a:rPr>
                <a:t>Biểu đồ Use case</a:t>
              </a:r>
              <a:endParaRPr lang="en-US" sz="2000" b="1" dirty="0">
                <a:solidFill>
                  <a:srgbClr val="000000"/>
                </a:solidFill>
              </a:endParaRPr>
            </a:p>
          </p:txBody>
        </p:sp>
        <p:sp>
          <p:nvSpPr>
            <p:cNvPr id="9" name="Text Box 50"/>
            <p:cNvSpPr txBox="1">
              <a:spLocks noChangeArrowheads="1"/>
            </p:cNvSpPr>
            <p:nvPr/>
          </p:nvSpPr>
          <p:spPr bwMode="gray">
            <a:xfrm>
              <a:off x="1422" y="1886"/>
              <a:ext cx="159"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endParaRPr lang="en-US" sz="2400" dirty="0">
                <a:solidFill>
                  <a:schemeClr val="bg1"/>
                </a:solidFill>
              </a:endParaRPr>
            </a:p>
          </p:txBody>
        </p:sp>
      </p:grpSp>
    </p:spTree>
    <p:extLst>
      <p:ext uri="{BB962C8B-B14F-4D97-AF65-F5344CB8AC3E}">
        <p14:creationId xmlns:p14="http://schemas.microsoft.com/office/powerpoint/2010/main" val="1252627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6781800" cy="563563"/>
          </a:xfrm>
        </p:spPr>
        <p:txBody>
          <a:bodyPr/>
          <a:lstStyle/>
          <a:p>
            <a:r>
              <a:rPr lang="en-US"/>
              <a:t>Phân tích thiết kế</a:t>
            </a:r>
          </a:p>
        </p:txBody>
      </p:sp>
      <p:sp>
        <p:nvSpPr>
          <p:cNvPr id="4" name="Slide Number Placeholder 3"/>
          <p:cNvSpPr>
            <a:spLocks noGrp="1"/>
          </p:cNvSpPr>
          <p:nvPr>
            <p:ph type="sldNum" sz="quarter" idx="12"/>
          </p:nvPr>
        </p:nvSpPr>
        <p:spPr/>
        <p:txBody>
          <a:bodyPr/>
          <a:lstStyle/>
          <a:p>
            <a:fld id="{77D988B1-0494-410B-A33F-36727302062A}" type="slidenum">
              <a:rPr lang="en-US" smtClean="0"/>
              <a:pPr/>
              <a:t>27</a:t>
            </a:fld>
            <a:endParaRPr lang="en-US"/>
          </a:p>
        </p:txBody>
      </p:sp>
      <p:grpSp>
        <p:nvGrpSpPr>
          <p:cNvPr id="5" name="Group 46"/>
          <p:cNvGrpSpPr>
            <a:grpSpLocks/>
          </p:cNvGrpSpPr>
          <p:nvPr/>
        </p:nvGrpSpPr>
        <p:grpSpPr bwMode="auto">
          <a:xfrm>
            <a:off x="564580" y="1053706"/>
            <a:ext cx="6657440" cy="972883"/>
            <a:chOff x="1296" y="1824"/>
            <a:chExt cx="2976" cy="432"/>
          </a:xfrm>
        </p:grpSpPr>
        <p:sp>
          <p:nvSpPr>
            <p:cNvPr id="6"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7"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8" name="Text Box 49"/>
            <p:cNvSpPr txBox="1">
              <a:spLocks noChangeArrowheads="1"/>
            </p:cNvSpPr>
            <p:nvPr/>
          </p:nvSpPr>
          <p:spPr bwMode="gray">
            <a:xfrm>
              <a:off x="1728" y="1934"/>
              <a:ext cx="2371"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000" b="1">
                  <a:solidFill>
                    <a:srgbClr val="000000"/>
                  </a:solidFill>
                </a:rPr>
                <a:t> </a:t>
              </a:r>
              <a:r>
                <a:rPr lang="en-US" sz="2000" b="1" smtClean="0">
                  <a:solidFill>
                    <a:srgbClr val="000000"/>
                  </a:solidFill>
                </a:rPr>
                <a:t>Thiết kế CSDL</a:t>
              </a:r>
              <a:endParaRPr lang="en-US" sz="2000" b="1" dirty="0">
                <a:solidFill>
                  <a:srgbClr val="000000"/>
                </a:solidFill>
              </a:endParaRPr>
            </a:p>
          </p:txBody>
        </p:sp>
        <p:sp>
          <p:nvSpPr>
            <p:cNvPr id="9" name="Text Box 50"/>
            <p:cNvSpPr txBox="1">
              <a:spLocks noChangeArrowheads="1"/>
            </p:cNvSpPr>
            <p:nvPr/>
          </p:nvSpPr>
          <p:spPr bwMode="gray">
            <a:xfrm>
              <a:off x="1422" y="1886"/>
              <a:ext cx="159"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endParaRPr lang="en-US" sz="2400" dirty="0">
                <a:solidFill>
                  <a:schemeClr val="bg1"/>
                </a:solidFill>
              </a:endParaRPr>
            </a:p>
          </p:txBody>
        </p:sp>
      </p:grpSp>
      <p:pic>
        <p:nvPicPr>
          <p:cNvPr id="10" name="Content Placeholder 9" descr="D:\Workspace\project\project\uml\pic\Data_warehouse.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2162176"/>
            <a:ext cx="5562600" cy="3933824"/>
          </a:xfrm>
          <a:prstGeom prst="rect">
            <a:avLst/>
          </a:prstGeom>
          <a:noFill/>
          <a:ln>
            <a:noFill/>
          </a:ln>
        </p:spPr>
      </p:pic>
    </p:spTree>
    <p:extLst>
      <p:ext uri="{BB962C8B-B14F-4D97-AF65-F5344CB8AC3E}">
        <p14:creationId xmlns:p14="http://schemas.microsoft.com/office/powerpoint/2010/main" val="29229141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6781800" cy="563563"/>
          </a:xfrm>
        </p:spPr>
        <p:txBody>
          <a:bodyPr/>
          <a:lstStyle/>
          <a:p>
            <a:r>
              <a:rPr lang="en-US"/>
              <a:t>Phân tích thiết kế</a:t>
            </a:r>
          </a:p>
        </p:txBody>
      </p:sp>
      <p:sp>
        <p:nvSpPr>
          <p:cNvPr id="4" name="Slide Number Placeholder 3"/>
          <p:cNvSpPr>
            <a:spLocks noGrp="1"/>
          </p:cNvSpPr>
          <p:nvPr>
            <p:ph type="sldNum" sz="quarter" idx="12"/>
          </p:nvPr>
        </p:nvSpPr>
        <p:spPr/>
        <p:txBody>
          <a:bodyPr/>
          <a:lstStyle/>
          <a:p>
            <a:fld id="{77D988B1-0494-410B-A33F-36727302062A}" type="slidenum">
              <a:rPr lang="en-US" smtClean="0"/>
              <a:pPr/>
              <a:t>28</a:t>
            </a:fld>
            <a:endParaRPr lang="en-US"/>
          </a:p>
        </p:txBody>
      </p:sp>
      <p:pic>
        <p:nvPicPr>
          <p:cNvPr id="5" name="Content Placeholder 4" descr="D:\Workspace\project\project\uml\pic\Database_Schedule.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2895600"/>
            <a:ext cx="6105525" cy="2314575"/>
          </a:xfrm>
          <a:prstGeom prst="rect">
            <a:avLst/>
          </a:prstGeom>
          <a:noFill/>
          <a:ln>
            <a:noFill/>
          </a:ln>
        </p:spPr>
      </p:pic>
      <p:grpSp>
        <p:nvGrpSpPr>
          <p:cNvPr id="6" name="Group 46"/>
          <p:cNvGrpSpPr>
            <a:grpSpLocks/>
          </p:cNvGrpSpPr>
          <p:nvPr/>
        </p:nvGrpSpPr>
        <p:grpSpPr bwMode="auto">
          <a:xfrm>
            <a:off x="819685" y="1351424"/>
            <a:ext cx="6657440" cy="972883"/>
            <a:chOff x="1296" y="1824"/>
            <a:chExt cx="2976" cy="432"/>
          </a:xfrm>
        </p:grpSpPr>
        <p:sp>
          <p:nvSpPr>
            <p:cNvPr id="7"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8"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9" name="Text Box 49"/>
            <p:cNvSpPr txBox="1">
              <a:spLocks noChangeArrowheads="1"/>
            </p:cNvSpPr>
            <p:nvPr/>
          </p:nvSpPr>
          <p:spPr bwMode="gray">
            <a:xfrm>
              <a:off x="1728" y="1934"/>
              <a:ext cx="2371"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000" b="1">
                  <a:solidFill>
                    <a:srgbClr val="000000"/>
                  </a:solidFill>
                </a:rPr>
                <a:t> </a:t>
              </a:r>
              <a:r>
                <a:rPr lang="en-US" sz="2000" b="1" smtClean="0">
                  <a:solidFill>
                    <a:srgbClr val="000000"/>
                  </a:solidFill>
                </a:rPr>
                <a:t>Thiết kế CSDL</a:t>
              </a:r>
              <a:endParaRPr lang="en-US" sz="2000" b="1" dirty="0">
                <a:solidFill>
                  <a:srgbClr val="000000"/>
                </a:solidFill>
              </a:endParaRPr>
            </a:p>
          </p:txBody>
        </p:sp>
        <p:sp>
          <p:nvSpPr>
            <p:cNvPr id="10" name="Text Box 50"/>
            <p:cNvSpPr txBox="1">
              <a:spLocks noChangeArrowheads="1"/>
            </p:cNvSpPr>
            <p:nvPr/>
          </p:nvSpPr>
          <p:spPr bwMode="gray">
            <a:xfrm>
              <a:off x="1422" y="1886"/>
              <a:ext cx="159"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endParaRPr lang="en-US" sz="2400" dirty="0">
                <a:solidFill>
                  <a:schemeClr val="bg1"/>
                </a:solidFill>
              </a:endParaRPr>
            </a:p>
          </p:txBody>
        </p:sp>
      </p:grpSp>
    </p:spTree>
    <p:extLst>
      <p:ext uri="{BB962C8B-B14F-4D97-AF65-F5344CB8AC3E}">
        <p14:creationId xmlns:p14="http://schemas.microsoft.com/office/powerpoint/2010/main" val="1436560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7D988B1-0494-410B-A33F-36727302062A}" type="slidenum">
              <a:rPr lang="en-US" smtClean="0"/>
              <a:pPr/>
              <a:t>29</a:t>
            </a:fld>
            <a:endParaRPr lang="en-US"/>
          </a:p>
        </p:txBody>
      </p:sp>
      <p:grpSp>
        <p:nvGrpSpPr>
          <p:cNvPr id="5" name="Group 18"/>
          <p:cNvGrpSpPr>
            <a:grpSpLocks/>
          </p:cNvGrpSpPr>
          <p:nvPr/>
        </p:nvGrpSpPr>
        <p:grpSpPr bwMode="auto">
          <a:xfrm>
            <a:off x="2438400" y="2817221"/>
            <a:ext cx="6019501" cy="877322"/>
            <a:chOff x="2543" y="1899"/>
            <a:chExt cx="5784" cy="843"/>
          </a:xfrm>
        </p:grpSpPr>
        <p:grpSp>
          <p:nvGrpSpPr>
            <p:cNvPr id="6" name="Group 26"/>
            <p:cNvGrpSpPr>
              <a:grpSpLocks/>
            </p:cNvGrpSpPr>
            <p:nvPr/>
          </p:nvGrpSpPr>
          <p:grpSpPr bwMode="auto">
            <a:xfrm>
              <a:off x="2543" y="1899"/>
              <a:ext cx="844" cy="843"/>
              <a:chOff x="2016" y="1920"/>
              <a:chExt cx="1680" cy="1680"/>
            </a:xfrm>
          </p:grpSpPr>
          <p:sp>
            <p:nvSpPr>
              <p:cNvPr id="9" name="Oval 27"/>
              <p:cNvSpPr>
                <a:spLocks noChangeArrowheads="1"/>
              </p:cNvSpPr>
              <p:nvPr/>
            </p:nvSpPr>
            <p:spPr bwMode="gray">
              <a:xfrm>
                <a:off x="2016" y="1920"/>
                <a:ext cx="1680" cy="1680"/>
              </a:xfrm>
              <a:prstGeom prst="ellipse">
                <a:avLst/>
              </a:prstGeom>
              <a:gradFill rotWithShape="1">
                <a:gsLst>
                  <a:gs pos="0">
                    <a:srgbClr val="F14343"/>
                  </a:gs>
                  <a:gs pos="100000">
                    <a:srgbClr val="F14343">
                      <a:gamma/>
                      <a:shade val="60784"/>
                      <a:invGamma/>
                    </a:srgbClr>
                  </a:gs>
                </a:gsLst>
                <a:lin ang="5400000" scaled="1"/>
              </a:gra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Freeform 28"/>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7" name="Text Box 29"/>
            <p:cNvSpPr txBox="1">
              <a:spLocks noChangeArrowheads="1"/>
            </p:cNvSpPr>
            <p:nvPr/>
          </p:nvSpPr>
          <p:spPr bwMode="gray">
            <a:xfrm>
              <a:off x="2741" y="2020"/>
              <a:ext cx="452" cy="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4000" b="1">
                  <a:solidFill>
                    <a:schemeClr val="bg1"/>
                  </a:solidFill>
                  <a:effectLst>
                    <a:outerShdw blurRad="38100" dist="38100" dir="2700000" algn="tl">
                      <a:srgbClr val="C0C0C0"/>
                    </a:outerShdw>
                  </a:effectLst>
                </a:rPr>
                <a:t>4</a:t>
              </a:r>
              <a:endParaRPr lang="en-US" sz="4000" b="1">
                <a:solidFill>
                  <a:schemeClr val="bg1"/>
                </a:solidFill>
                <a:effectLst>
                  <a:outerShdw blurRad="38100" dist="38100" dir="2700000" algn="tl">
                    <a:srgbClr val="C0C0C0"/>
                  </a:outerShdw>
                </a:effectLst>
              </a:endParaRPr>
            </a:p>
          </p:txBody>
        </p:sp>
        <p:sp>
          <p:nvSpPr>
            <p:cNvPr id="8" name="Text Box 31"/>
            <p:cNvSpPr txBox="1">
              <a:spLocks noChangeArrowheads="1"/>
            </p:cNvSpPr>
            <p:nvPr/>
          </p:nvSpPr>
          <p:spPr bwMode="auto">
            <a:xfrm>
              <a:off x="3483" y="2003"/>
              <a:ext cx="4844" cy="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3200" b="1" smtClean="0"/>
                <a:t>Cài đặt và thử nghiệm</a:t>
              </a:r>
              <a:endParaRPr lang="en-US" sz="3200" b="1" dirty="0"/>
            </a:p>
          </p:txBody>
        </p:sp>
      </p:grpSp>
    </p:spTree>
    <p:extLst>
      <p:ext uri="{BB962C8B-B14F-4D97-AF65-F5344CB8AC3E}">
        <p14:creationId xmlns:p14="http://schemas.microsoft.com/office/powerpoint/2010/main" val="27073569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143000" y="158750"/>
            <a:ext cx="7391400" cy="563563"/>
          </a:xfrm>
        </p:spPr>
        <p:txBody>
          <a:bodyPr/>
          <a:lstStyle/>
          <a:p>
            <a:r>
              <a:rPr lang="en-US" dirty="0" smtClean="0"/>
              <a:t>NỘI DUNG</a:t>
            </a:r>
            <a:endParaRPr lang="en-US" dirty="0">
              <a:solidFill>
                <a:schemeClr val="accent1"/>
              </a:solidFill>
            </a:endParaRPr>
          </a:p>
        </p:txBody>
      </p:sp>
      <p:sp>
        <p:nvSpPr>
          <p:cNvPr id="67587" name="Text Box 3"/>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67588" name="AutoShape 4"/>
          <p:cNvSpPr>
            <a:spLocks noChangeArrowheads="1"/>
          </p:cNvSpPr>
          <p:nvPr/>
        </p:nvSpPr>
        <p:spPr bwMode="ltGray">
          <a:xfrm rot="5400000">
            <a:off x="-2422526" y="1627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7589" name="AutoShape 5"/>
          <p:cNvSpPr>
            <a:spLocks noChangeArrowheads="1"/>
          </p:cNvSpPr>
          <p:nvPr/>
        </p:nvSpPr>
        <p:spPr bwMode="ltGray">
          <a:xfrm rot="5400000" flipH="1">
            <a:off x="-2016918" y="20629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BBE0E3"/>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7591" name="AutoShape 7"/>
          <p:cNvSpPr>
            <a:spLocks noChangeArrowheads="1"/>
          </p:cNvSpPr>
          <p:nvPr/>
        </p:nvSpPr>
        <p:spPr bwMode="gray">
          <a:xfrm>
            <a:off x="2352264" y="5097642"/>
            <a:ext cx="4634843" cy="6604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400" b="1" smtClean="0"/>
              <a:t>Cài đặt và thử nghiệm </a:t>
            </a:r>
            <a:endParaRPr lang="en-US" sz="2400" b="1" dirty="0"/>
          </a:p>
        </p:txBody>
      </p:sp>
      <p:sp>
        <p:nvSpPr>
          <p:cNvPr id="67592" name="AutoShape 8"/>
          <p:cNvSpPr>
            <a:spLocks noChangeArrowheads="1"/>
          </p:cNvSpPr>
          <p:nvPr/>
        </p:nvSpPr>
        <p:spPr bwMode="gray">
          <a:xfrm>
            <a:off x="2490658" y="2996252"/>
            <a:ext cx="4138741" cy="658571"/>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400" b="1" smtClean="0"/>
              <a:t>Giải pháp công nghệ</a:t>
            </a:r>
            <a:endParaRPr lang="en-US" sz="2400" b="1" dirty="0"/>
          </a:p>
        </p:txBody>
      </p:sp>
      <p:sp>
        <p:nvSpPr>
          <p:cNvPr id="67593" name="AutoShape 9"/>
          <p:cNvSpPr>
            <a:spLocks noChangeArrowheads="1"/>
          </p:cNvSpPr>
          <p:nvPr/>
        </p:nvSpPr>
        <p:spPr bwMode="gray">
          <a:xfrm>
            <a:off x="2759948" y="4017779"/>
            <a:ext cx="4860052" cy="659827"/>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400" b="1" smtClean="0"/>
              <a:t>Phân tích thiết kế</a:t>
            </a:r>
            <a:endParaRPr lang="en-US" sz="2400" b="1" dirty="0"/>
          </a:p>
        </p:txBody>
      </p:sp>
      <p:grpSp>
        <p:nvGrpSpPr>
          <p:cNvPr id="67602" name="Group 18"/>
          <p:cNvGrpSpPr>
            <a:grpSpLocks/>
          </p:cNvGrpSpPr>
          <p:nvPr/>
        </p:nvGrpSpPr>
        <p:grpSpPr bwMode="auto">
          <a:xfrm>
            <a:off x="1336708" y="1901804"/>
            <a:ext cx="807689" cy="762000"/>
            <a:chOff x="2078" y="1680"/>
            <a:chExt cx="1615" cy="1615"/>
          </a:xfrm>
        </p:grpSpPr>
        <p:sp>
          <p:nvSpPr>
            <p:cNvPr id="6760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760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7605"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7606" name="Oval 22"/>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7607"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7608" name="Oval 24"/>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67609" name="Group 25"/>
          <p:cNvGrpSpPr>
            <a:grpSpLocks/>
          </p:cNvGrpSpPr>
          <p:nvPr/>
        </p:nvGrpSpPr>
        <p:grpSpPr bwMode="auto">
          <a:xfrm>
            <a:off x="1823007" y="2988892"/>
            <a:ext cx="740896" cy="710053"/>
            <a:chOff x="2078" y="1680"/>
            <a:chExt cx="1615" cy="1615"/>
          </a:xfrm>
        </p:grpSpPr>
        <p:sp>
          <p:nvSpPr>
            <p:cNvPr id="67610"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7611"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7612" name="Oval 28"/>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7613" name="Oval 29"/>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7614" name="Oval 30"/>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7615" name="Oval 31"/>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67616" name="Group 32"/>
          <p:cNvGrpSpPr>
            <a:grpSpLocks/>
          </p:cNvGrpSpPr>
          <p:nvPr/>
        </p:nvGrpSpPr>
        <p:grpSpPr bwMode="auto">
          <a:xfrm>
            <a:off x="1674105" y="5055701"/>
            <a:ext cx="731076" cy="718563"/>
            <a:chOff x="2078" y="1680"/>
            <a:chExt cx="1615" cy="1615"/>
          </a:xfrm>
        </p:grpSpPr>
        <p:sp>
          <p:nvSpPr>
            <p:cNvPr id="67617"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7618"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67619" name="Oval 35"/>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7620" name="Oval 36"/>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67621" name="Oval 37"/>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67622" name="Oval 38"/>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49" name="Footer Placeholder 4"/>
          <p:cNvSpPr txBox="1">
            <a:spLocks/>
          </p:cNvSpPr>
          <p:nvPr/>
        </p:nvSpPr>
        <p:spPr bwMode="auto">
          <a:xfrm>
            <a:off x="3975100" y="6593716"/>
            <a:ext cx="1463357" cy="217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000" b="1"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t>SOICT - HUT</a:t>
            </a:r>
            <a:endParaRPr lang="en-US" dirty="0"/>
          </a:p>
        </p:txBody>
      </p:sp>
      <p:sp>
        <p:nvSpPr>
          <p:cNvPr id="2" name="Slide Number Placeholder 1"/>
          <p:cNvSpPr>
            <a:spLocks noGrp="1"/>
          </p:cNvSpPr>
          <p:nvPr>
            <p:ph type="sldNum" sz="quarter" idx="12"/>
          </p:nvPr>
        </p:nvSpPr>
        <p:spPr/>
        <p:txBody>
          <a:bodyPr/>
          <a:lstStyle/>
          <a:p>
            <a:fld id="{77D988B1-0494-410B-A33F-36727302062A}" type="slidenum">
              <a:rPr lang="en-US" smtClean="0"/>
              <a:pPr/>
              <a:t>3</a:t>
            </a:fld>
            <a:endParaRPr lang="en-US"/>
          </a:p>
        </p:txBody>
      </p:sp>
      <p:grpSp>
        <p:nvGrpSpPr>
          <p:cNvPr id="32" name="Group 18"/>
          <p:cNvGrpSpPr>
            <a:grpSpLocks/>
          </p:cNvGrpSpPr>
          <p:nvPr/>
        </p:nvGrpSpPr>
        <p:grpSpPr bwMode="auto">
          <a:xfrm>
            <a:off x="2040781" y="3951847"/>
            <a:ext cx="807689" cy="762000"/>
            <a:chOff x="2078" y="1680"/>
            <a:chExt cx="1615" cy="1615"/>
          </a:xfrm>
        </p:grpSpPr>
        <p:sp>
          <p:nvSpPr>
            <p:cNvPr id="33"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4"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5"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6" name="Oval 22"/>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7"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38" name="Oval 24"/>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39" name="AutoShape 9"/>
          <p:cNvSpPr>
            <a:spLocks noChangeArrowheads="1"/>
          </p:cNvSpPr>
          <p:nvPr/>
        </p:nvSpPr>
        <p:spPr bwMode="gray">
          <a:xfrm>
            <a:off x="2057613" y="1903006"/>
            <a:ext cx="2370648" cy="659827"/>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400" b="1" smtClean="0"/>
              <a:t>Đặt vấn đề</a:t>
            </a:r>
            <a:endParaRPr lang="en-US" sz="2400" b="1" dirty="0"/>
          </a:p>
        </p:txBody>
      </p:sp>
    </p:spTree>
    <p:extLst>
      <p:ext uri="{BB962C8B-B14F-4D97-AF65-F5344CB8AC3E}">
        <p14:creationId xmlns:p14="http://schemas.microsoft.com/office/powerpoint/2010/main" val="141789412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7602"/>
                                        </p:tgtEl>
                                        <p:attrNameLst>
                                          <p:attrName>style.visibility</p:attrName>
                                        </p:attrNameLst>
                                      </p:cBhvr>
                                      <p:to>
                                        <p:strVal val="visible"/>
                                      </p:to>
                                    </p:set>
                                    <p:anim calcmode="lin" valueType="num">
                                      <p:cBhvr>
                                        <p:cTn id="7" dur="1000" fill="hold"/>
                                        <p:tgtEl>
                                          <p:spTgt spid="67602"/>
                                        </p:tgtEl>
                                        <p:attrNameLst>
                                          <p:attrName>ppt_w</p:attrName>
                                        </p:attrNameLst>
                                      </p:cBhvr>
                                      <p:tavLst>
                                        <p:tav tm="0">
                                          <p:val>
                                            <p:fltVal val="0"/>
                                          </p:val>
                                        </p:tav>
                                        <p:tav tm="100000">
                                          <p:val>
                                            <p:strVal val="#ppt_w"/>
                                          </p:val>
                                        </p:tav>
                                      </p:tavLst>
                                    </p:anim>
                                    <p:anim calcmode="lin" valueType="num">
                                      <p:cBhvr>
                                        <p:cTn id="8" dur="1000" fill="hold"/>
                                        <p:tgtEl>
                                          <p:spTgt spid="67602"/>
                                        </p:tgtEl>
                                        <p:attrNameLst>
                                          <p:attrName>ppt_h</p:attrName>
                                        </p:attrNameLst>
                                      </p:cBhvr>
                                      <p:tavLst>
                                        <p:tav tm="0">
                                          <p:val>
                                            <p:fltVal val="0"/>
                                          </p:val>
                                        </p:tav>
                                        <p:tav tm="100000">
                                          <p:val>
                                            <p:strVal val="#ppt_h"/>
                                          </p:val>
                                        </p:tav>
                                      </p:tavLst>
                                    </p:anim>
                                    <p:anim calcmode="lin" valueType="num">
                                      <p:cBhvr>
                                        <p:cTn id="9" dur="1000" fill="hold"/>
                                        <p:tgtEl>
                                          <p:spTgt spid="67602"/>
                                        </p:tgtEl>
                                        <p:attrNameLst>
                                          <p:attrName>style.rotation</p:attrName>
                                        </p:attrNameLst>
                                      </p:cBhvr>
                                      <p:tavLst>
                                        <p:tav tm="0">
                                          <p:val>
                                            <p:fltVal val="90"/>
                                          </p:val>
                                        </p:tav>
                                        <p:tav tm="100000">
                                          <p:val>
                                            <p:fltVal val="0"/>
                                          </p:val>
                                        </p:tav>
                                      </p:tavLst>
                                    </p:anim>
                                    <p:animEffect transition="in" filter="fade">
                                      <p:cBhvr>
                                        <p:cTn id="10" dur="1000"/>
                                        <p:tgtEl>
                                          <p:spTgt spid="6760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7593"/>
                                        </p:tgtEl>
                                        <p:attrNameLst>
                                          <p:attrName>style.visibility</p:attrName>
                                        </p:attrNameLst>
                                      </p:cBhvr>
                                      <p:to>
                                        <p:strVal val="visible"/>
                                      </p:to>
                                    </p:set>
                                    <p:anim calcmode="lin" valueType="num">
                                      <p:cBhvr>
                                        <p:cTn id="13" dur="1000" fill="hold"/>
                                        <p:tgtEl>
                                          <p:spTgt spid="67593"/>
                                        </p:tgtEl>
                                        <p:attrNameLst>
                                          <p:attrName>ppt_w</p:attrName>
                                        </p:attrNameLst>
                                      </p:cBhvr>
                                      <p:tavLst>
                                        <p:tav tm="0">
                                          <p:val>
                                            <p:fltVal val="0"/>
                                          </p:val>
                                        </p:tav>
                                        <p:tav tm="100000">
                                          <p:val>
                                            <p:strVal val="#ppt_w"/>
                                          </p:val>
                                        </p:tav>
                                      </p:tavLst>
                                    </p:anim>
                                    <p:anim calcmode="lin" valueType="num">
                                      <p:cBhvr>
                                        <p:cTn id="14" dur="1000" fill="hold"/>
                                        <p:tgtEl>
                                          <p:spTgt spid="67593"/>
                                        </p:tgtEl>
                                        <p:attrNameLst>
                                          <p:attrName>ppt_h</p:attrName>
                                        </p:attrNameLst>
                                      </p:cBhvr>
                                      <p:tavLst>
                                        <p:tav tm="0">
                                          <p:val>
                                            <p:fltVal val="0"/>
                                          </p:val>
                                        </p:tav>
                                        <p:tav tm="100000">
                                          <p:val>
                                            <p:strVal val="#ppt_h"/>
                                          </p:val>
                                        </p:tav>
                                      </p:tavLst>
                                    </p:anim>
                                    <p:anim calcmode="lin" valueType="num">
                                      <p:cBhvr>
                                        <p:cTn id="15" dur="1000" fill="hold"/>
                                        <p:tgtEl>
                                          <p:spTgt spid="67593"/>
                                        </p:tgtEl>
                                        <p:attrNameLst>
                                          <p:attrName>style.rotation</p:attrName>
                                        </p:attrNameLst>
                                      </p:cBhvr>
                                      <p:tavLst>
                                        <p:tav tm="0">
                                          <p:val>
                                            <p:fltVal val="90"/>
                                          </p:val>
                                        </p:tav>
                                        <p:tav tm="100000">
                                          <p:val>
                                            <p:fltVal val="0"/>
                                          </p:val>
                                        </p:tav>
                                      </p:tavLst>
                                    </p:anim>
                                    <p:animEffect transition="in" filter="fade">
                                      <p:cBhvr>
                                        <p:cTn id="16" dur="1000"/>
                                        <p:tgtEl>
                                          <p:spTgt spid="6759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67592"/>
                                        </p:tgtEl>
                                        <p:attrNameLst>
                                          <p:attrName>style.visibility</p:attrName>
                                        </p:attrNameLst>
                                      </p:cBhvr>
                                      <p:to>
                                        <p:strVal val="visible"/>
                                      </p:to>
                                    </p:set>
                                    <p:anim calcmode="lin" valueType="num">
                                      <p:cBhvr>
                                        <p:cTn id="19" dur="1000" fill="hold"/>
                                        <p:tgtEl>
                                          <p:spTgt spid="67592"/>
                                        </p:tgtEl>
                                        <p:attrNameLst>
                                          <p:attrName>ppt_w</p:attrName>
                                        </p:attrNameLst>
                                      </p:cBhvr>
                                      <p:tavLst>
                                        <p:tav tm="0">
                                          <p:val>
                                            <p:fltVal val="0"/>
                                          </p:val>
                                        </p:tav>
                                        <p:tav tm="100000">
                                          <p:val>
                                            <p:strVal val="#ppt_w"/>
                                          </p:val>
                                        </p:tav>
                                      </p:tavLst>
                                    </p:anim>
                                    <p:anim calcmode="lin" valueType="num">
                                      <p:cBhvr>
                                        <p:cTn id="20" dur="1000" fill="hold"/>
                                        <p:tgtEl>
                                          <p:spTgt spid="67592"/>
                                        </p:tgtEl>
                                        <p:attrNameLst>
                                          <p:attrName>ppt_h</p:attrName>
                                        </p:attrNameLst>
                                      </p:cBhvr>
                                      <p:tavLst>
                                        <p:tav tm="0">
                                          <p:val>
                                            <p:fltVal val="0"/>
                                          </p:val>
                                        </p:tav>
                                        <p:tav tm="100000">
                                          <p:val>
                                            <p:strVal val="#ppt_h"/>
                                          </p:val>
                                        </p:tav>
                                      </p:tavLst>
                                    </p:anim>
                                    <p:anim calcmode="lin" valueType="num">
                                      <p:cBhvr>
                                        <p:cTn id="21" dur="1000" fill="hold"/>
                                        <p:tgtEl>
                                          <p:spTgt spid="67592"/>
                                        </p:tgtEl>
                                        <p:attrNameLst>
                                          <p:attrName>style.rotation</p:attrName>
                                        </p:attrNameLst>
                                      </p:cBhvr>
                                      <p:tavLst>
                                        <p:tav tm="0">
                                          <p:val>
                                            <p:fltVal val="90"/>
                                          </p:val>
                                        </p:tav>
                                        <p:tav tm="100000">
                                          <p:val>
                                            <p:fltVal val="0"/>
                                          </p:val>
                                        </p:tav>
                                      </p:tavLst>
                                    </p:anim>
                                    <p:animEffect transition="in" filter="fade">
                                      <p:cBhvr>
                                        <p:cTn id="22" dur="1000"/>
                                        <p:tgtEl>
                                          <p:spTgt spid="67592"/>
                                        </p:tgtEl>
                                      </p:cBhvr>
                                    </p:animEffect>
                                  </p:childTnLst>
                                </p:cTn>
                              </p:par>
                              <p:par>
                                <p:cTn id="23" presetID="31" presetClass="entr" presetSubtype="0" fill="hold" nodeType="withEffect">
                                  <p:stCondLst>
                                    <p:cond delay="0"/>
                                  </p:stCondLst>
                                  <p:childTnLst>
                                    <p:set>
                                      <p:cBhvr>
                                        <p:cTn id="24" dur="1" fill="hold">
                                          <p:stCondLst>
                                            <p:cond delay="0"/>
                                          </p:stCondLst>
                                        </p:cTn>
                                        <p:tgtEl>
                                          <p:spTgt spid="67609"/>
                                        </p:tgtEl>
                                        <p:attrNameLst>
                                          <p:attrName>style.visibility</p:attrName>
                                        </p:attrNameLst>
                                      </p:cBhvr>
                                      <p:to>
                                        <p:strVal val="visible"/>
                                      </p:to>
                                    </p:set>
                                    <p:anim calcmode="lin" valueType="num">
                                      <p:cBhvr>
                                        <p:cTn id="25" dur="1000" fill="hold"/>
                                        <p:tgtEl>
                                          <p:spTgt spid="67609"/>
                                        </p:tgtEl>
                                        <p:attrNameLst>
                                          <p:attrName>ppt_w</p:attrName>
                                        </p:attrNameLst>
                                      </p:cBhvr>
                                      <p:tavLst>
                                        <p:tav tm="0">
                                          <p:val>
                                            <p:fltVal val="0"/>
                                          </p:val>
                                        </p:tav>
                                        <p:tav tm="100000">
                                          <p:val>
                                            <p:strVal val="#ppt_w"/>
                                          </p:val>
                                        </p:tav>
                                      </p:tavLst>
                                    </p:anim>
                                    <p:anim calcmode="lin" valueType="num">
                                      <p:cBhvr>
                                        <p:cTn id="26" dur="1000" fill="hold"/>
                                        <p:tgtEl>
                                          <p:spTgt spid="67609"/>
                                        </p:tgtEl>
                                        <p:attrNameLst>
                                          <p:attrName>ppt_h</p:attrName>
                                        </p:attrNameLst>
                                      </p:cBhvr>
                                      <p:tavLst>
                                        <p:tav tm="0">
                                          <p:val>
                                            <p:fltVal val="0"/>
                                          </p:val>
                                        </p:tav>
                                        <p:tav tm="100000">
                                          <p:val>
                                            <p:strVal val="#ppt_h"/>
                                          </p:val>
                                        </p:tav>
                                      </p:tavLst>
                                    </p:anim>
                                    <p:anim calcmode="lin" valueType="num">
                                      <p:cBhvr>
                                        <p:cTn id="27" dur="1000" fill="hold"/>
                                        <p:tgtEl>
                                          <p:spTgt spid="67609"/>
                                        </p:tgtEl>
                                        <p:attrNameLst>
                                          <p:attrName>style.rotation</p:attrName>
                                        </p:attrNameLst>
                                      </p:cBhvr>
                                      <p:tavLst>
                                        <p:tav tm="0">
                                          <p:val>
                                            <p:fltVal val="90"/>
                                          </p:val>
                                        </p:tav>
                                        <p:tav tm="100000">
                                          <p:val>
                                            <p:fltVal val="0"/>
                                          </p:val>
                                        </p:tav>
                                      </p:tavLst>
                                    </p:anim>
                                    <p:animEffect transition="in" filter="fade">
                                      <p:cBhvr>
                                        <p:cTn id="28" dur="1000"/>
                                        <p:tgtEl>
                                          <p:spTgt spid="67609"/>
                                        </p:tgtEl>
                                      </p:cBhvr>
                                    </p:animEffect>
                                  </p:childTnLst>
                                </p:cTn>
                              </p:par>
                              <p:par>
                                <p:cTn id="29" presetID="31" presetClass="entr" presetSubtype="0" fill="hold" nodeType="withEffect">
                                  <p:stCondLst>
                                    <p:cond delay="0"/>
                                  </p:stCondLst>
                                  <p:childTnLst>
                                    <p:set>
                                      <p:cBhvr>
                                        <p:cTn id="30" dur="1" fill="hold">
                                          <p:stCondLst>
                                            <p:cond delay="0"/>
                                          </p:stCondLst>
                                        </p:cTn>
                                        <p:tgtEl>
                                          <p:spTgt spid="67616"/>
                                        </p:tgtEl>
                                        <p:attrNameLst>
                                          <p:attrName>style.visibility</p:attrName>
                                        </p:attrNameLst>
                                      </p:cBhvr>
                                      <p:to>
                                        <p:strVal val="visible"/>
                                      </p:to>
                                    </p:set>
                                    <p:anim calcmode="lin" valueType="num">
                                      <p:cBhvr>
                                        <p:cTn id="31" dur="1000" fill="hold"/>
                                        <p:tgtEl>
                                          <p:spTgt spid="67616"/>
                                        </p:tgtEl>
                                        <p:attrNameLst>
                                          <p:attrName>ppt_w</p:attrName>
                                        </p:attrNameLst>
                                      </p:cBhvr>
                                      <p:tavLst>
                                        <p:tav tm="0">
                                          <p:val>
                                            <p:fltVal val="0"/>
                                          </p:val>
                                        </p:tav>
                                        <p:tav tm="100000">
                                          <p:val>
                                            <p:strVal val="#ppt_w"/>
                                          </p:val>
                                        </p:tav>
                                      </p:tavLst>
                                    </p:anim>
                                    <p:anim calcmode="lin" valueType="num">
                                      <p:cBhvr>
                                        <p:cTn id="32" dur="1000" fill="hold"/>
                                        <p:tgtEl>
                                          <p:spTgt spid="67616"/>
                                        </p:tgtEl>
                                        <p:attrNameLst>
                                          <p:attrName>ppt_h</p:attrName>
                                        </p:attrNameLst>
                                      </p:cBhvr>
                                      <p:tavLst>
                                        <p:tav tm="0">
                                          <p:val>
                                            <p:fltVal val="0"/>
                                          </p:val>
                                        </p:tav>
                                        <p:tav tm="100000">
                                          <p:val>
                                            <p:strVal val="#ppt_h"/>
                                          </p:val>
                                        </p:tav>
                                      </p:tavLst>
                                    </p:anim>
                                    <p:anim calcmode="lin" valueType="num">
                                      <p:cBhvr>
                                        <p:cTn id="33" dur="1000" fill="hold"/>
                                        <p:tgtEl>
                                          <p:spTgt spid="67616"/>
                                        </p:tgtEl>
                                        <p:attrNameLst>
                                          <p:attrName>style.rotation</p:attrName>
                                        </p:attrNameLst>
                                      </p:cBhvr>
                                      <p:tavLst>
                                        <p:tav tm="0">
                                          <p:val>
                                            <p:fltVal val="90"/>
                                          </p:val>
                                        </p:tav>
                                        <p:tav tm="100000">
                                          <p:val>
                                            <p:fltVal val="0"/>
                                          </p:val>
                                        </p:tav>
                                      </p:tavLst>
                                    </p:anim>
                                    <p:animEffect transition="in" filter="fade">
                                      <p:cBhvr>
                                        <p:cTn id="34" dur="1000"/>
                                        <p:tgtEl>
                                          <p:spTgt spid="67616"/>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67591"/>
                                        </p:tgtEl>
                                        <p:attrNameLst>
                                          <p:attrName>style.visibility</p:attrName>
                                        </p:attrNameLst>
                                      </p:cBhvr>
                                      <p:to>
                                        <p:strVal val="visible"/>
                                      </p:to>
                                    </p:set>
                                    <p:anim calcmode="lin" valueType="num">
                                      <p:cBhvr>
                                        <p:cTn id="37" dur="1000" fill="hold"/>
                                        <p:tgtEl>
                                          <p:spTgt spid="67591"/>
                                        </p:tgtEl>
                                        <p:attrNameLst>
                                          <p:attrName>ppt_w</p:attrName>
                                        </p:attrNameLst>
                                      </p:cBhvr>
                                      <p:tavLst>
                                        <p:tav tm="0">
                                          <p:val>
                                            <p:fltVal val="0"/>
                                          </p:val>
                                        </p:tav>
                                        <p:tav tm="100000">
                                          <p:val>
                                            <p:strVal val="#ppt_w"/>
                                          </p:val>
                                        </p:tav>
                                      </p:tavLst>
                                    </p:anim>
                                    <p:anim calcmode="lin" valueType="num">
                                      <p:cBhvr>
                                        <p:cTn id="38" dur="1000" fill="hold"/>
                                        <p:tgtEl>
                                          <p:spTgt spid="67591"/>
                                        </p:tgtEl>
                                        <p:attrNameLst>
                                          <p:attrName>ppt_h</p:attrName>
                                        </p:attrNameLst>
                                      </p:cBhvr>
                                      <p:tavLst>
                                        <p:tav tm="0">
                                          <p:val>
                                            <p:fltVal val="0"/>
                                          </p:val>
                                        </p:tav>
                                        <p:tav tm="100000">
                                          <p:val>
                                            <p:strVal val="#ppt_h"/>
                                          </p:val>
                                        </p:tav>
                                      </p:tavLst>
                                    </p:anim>
                                    <p:anim calcmode="lin" valueType="num">
                                      <p:cBhvr>
                                        <p:cTn id="39" dur="1000" fill="hold"/>
                                        <p:tgtEl>
                                          <p:spTgt spid="67591"/>
                                        </p:tgtEl>
                                        <p:attrNameLst>
                                          <p:attrName>style.rotation</p:attrName>
                                        </p:attrNameLst>
                                      </p:cBhvr>
                                      <p:tavLst>
                                        <p:tav tm="0">
                                          <p:val>
                                            <p:fltVal val="90"/>
                                          </p:val>
                                        </p:tav>
                                        <p:tav tm="100000">
                                          <p:val>
                                            <p:fltVal val="0"/>
                                          </p:val>
                                        </p:tav>
                                      </p:tavLst>
                                    </p:anim>
                                    <p:animEffect transition="in" filter="fade">
                                      <p:cBhvr>
                                        <p:cTn id="40" dur="1000"/>
                                        <p:tgtEl>
                                          <p:spTgt spid="67591"/>
                                        </p:tgtEl>
                                      </p:cBhvr>
                                    </p:animEffect>
                                  </p:childTnLst>
                                </p:cTn>
                              </p:par>
                              <p:par>
                                <p:cTn id="41" presetID="3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p:cTn id="43" dur="1000" fill="hold"/>
                                        <p:tgtEl>
                                          <p:spTgt spid="32"/>
                                        </p:tgtEl>
                                        <p:attrNameLst>
                                          <p:attrName>ppt_w</p:attrName>
                                        </p:attrNameLst>
                                      </p:cBhvr>
                                      <p:tavLst>
                                        <p:tav tm="0">
                                          <p:val>
                                            <p:fltVal val="0"/>
                                          </p:val>
                                        </p:tav>
                                        <p:tav tm="100000">
                                          <p:val>
                                            <p:strVal val="#ppt_w"/>
                                          </p:val>
                                        </p:tav>
                                      </p:tavLst>
                                    </p:anim>
                                    <p:anim calcmode="lin" valueType="num">
                                      <p:cBhvr>
                                        <p:cTn id="44" dur="1000" fill="hold"/>
                                        <p:tgtEl>
                                          <p:spTgt spid="32"/>
                                        </p:tgtEl>
                                        <p:attrNameLst>
                                          <p:attrName>ppt_h</p:attrName>
                                        </p:attrNameLst>
                                      </p:cBhvr>
                                      <p:tavLst>
                                        <p:tav tm="0">
                                          <p:val>
                                            <p:fltVal val="0"/>
                                          </p:val>
                                        </p:tav>
                                        <p:tav tm="100000">
                                          <p:val>
                                            <p:strVal val="#ppt_h"/>
                                          </p:val>
                                        </p:tav>
                                      </p:tavLst>
                                    </p:anim>
                                    <p:anim calcmode="lin" valueType="num">
                                      <p:cBhvr>
                                        <p:cTn id="45" dur="1000" fill="hold"/>
                                        <p:tgtEl>
                                          <p:spTgt spid="32"/>
                                        </p:tgtEl>
                                        <p:attrNameLst>
                                          <p:attrName>style.rotation</p:attrName>
                                        </p:attrNameLst>
                                      </p:cBhvr>
                                      <p:tavLst>
                                        <p:tav tm="0">
                                          <p:val>
                                            <p:fltVal val="90"/>
                                          </p:val>
                                        </p:tav>
                                        <p:tav tm="100000">
                                          <p:val>
                                            <p:fltVal val="0"/>
                                          </p:val>
                                        </p:tav>
                                      </p:tavLst>
                                    </p:anim>
                                    <p:animEffect transition="in" filter="fade">
                                      <p:cBhvr>
                                        <p:cTn id="46" dur="1000"/>
                                        <p:tgtEl>
                                          <p:spTgt spid="32"/>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p:cTn id="49" dur="1000" fill="hold"/>
                                        <p:tgtEl>
                                          <p:spTgt spid="39"/>
                                        </p:tgtEl>
                                        <p:attrNameLst>
                                          <p:attrName>ppt_w</p:attrName>
                                        </p:attrNameLst>
                                      </p:cBhvr>
                                      <p:tavLst>
                                        <p:tav tm="0">
                                          <p:val>
                                            <p:fltVal val="0"/>
                                          </p:val>
                                        </p:tav>
                                        <p:tav tm="100000">
                                          <p:val>
                                            <p:strVal val="#ppt_w"/>
                                          </p:val>
                                        </p:tav>
                                      </p:tavLst>
                                    </p:anim>
                                    <p:anim calcmode="lin" valueType="num">
                                      <p:cBhvr>
                                        <p:cTn id="50" dur="1000" fill="hold"/>
                                        <p:tgtEl>
                                          <p:spTgt spid="39"/>
                                        </p:tgtEl>
                                        <p:attrNameLst>
                                          <p:attrName>ppt_h</p:attrName>
                                        </p:attrNameLst>
                                      </p:cBhvr>
                                      <p:tavLst>
                                        <p:tav tm="0">
                                          <p:val>
                                            <p:fltVal val="0"/>
                                          </p:val>
                                        </p:tav>
                                        <p:tav tm="100000">
                                          <p:val>
                                            <p:strVal val="#ppt_h"/>
                                          </p:val>
                                        </p:tav>
                                      </p:tavLst>
                                    </p:anim>
                                    <p:anim calcmode="lin" valueType="num">
                                      <p:cBhvr>
                                        <p:cTn id="51" dur="1000" fill="hold"/>
                                        <p:tgtEl>
                                          <p:spTgt spid="39"/>
                                        </p:tgtEl>
                                        <p:attrNameLst>
                                          <p:attrName>style.rotation</p:attrName>
                                        </p:attrNameLst>
                                      </p:cBhvr>
                                      <p:tavLst>
                                        <p:tav tm="0">
                                          <p:val>
                                            <p:fltVal val="90"/>
                                          </p:val>
                                        </p:tav>
                                        <p:tav tm="100000">
                                          <p:val>
                                            <p:fltVal val="0"/>
                                          </p:val>
                                        </p:tav>
                                      </p:tavLst>
                                    </p:anim>
                                    <p:animEffect transition="in" filter="fade">
                                      <p:cBhvr>
                                        <p:cTn id="52"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1" grpId="0" animBg="1"/>
      <p:bldP spid="67592" grpId="0" animBg="1"/>
      <p:bldP spid="67593" grpId="0" animBg="1"/>
      <p:bldP spid="3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6858000" cy="563563"/>
          </a:xfrm>
        </p:spPr>
        <p:txBody>
          <a:bodyPr/>
          <a:lstStyle/>
          <a:p>
            <a:r>
              <a:rPr lang="en-US" smtClean="0"/>
              <a:t>Cài đặt và thử nghiệm</a:t>
            </a:r>
            <a:endParaRPr lang="en-US"/>
          </a:p>
        </p:txBody>
      </p:sp>
      <p:pic>
        <p:nvPicPr>
          <p:cNvPr id="10" name="DemoDimensio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50950" y="2757488"/>
            <a:ext cx="6592888" cy="3708400"/>
          </a:xfrm>
        </p:spPr>
      </p:pic>
      <p:sp>
        <p:nvSpPr>
          <p:cNvPr id="4" name="Slide Number Placeholder 3"/>
          <p:cNvSpPr>
            <a:spLocks noGrp="1"/>
          </p:cNvSpPr>
          <p:nvPr>
            <p:ph type="sldNum" sz="quarter" idx="12"/>
          </p:nvPr>
        </p:nvSpPr>
        <p:spPr/>
        <p:txBody>
          <a:bodyPr/>
          <a:lstStyle/>
          <a:p>
            <a:fld id="{77D988B1-0494-410B-A33F-36727302062A}" type="slidenum">
              <a:rPr lang="en-US" smtClean="0"/>
              <a:pPr/>
              <a:t>30</a:t>
            </a:fld>
            <a:endParaRPr lang="en-US"/>
          </a:p>
        </p:txBody>
      </p:sp>
      <p:grpSp>
        <p:nvGrpSpPr>
          <p:cNvPr id="5" name="Group 46"/>
          <p:cNvGrpSpPr>
            <a:grpSpLocks/>
          </p:cNvGrpSpPr>
          <p:nvPr/>
        </p:nvGrpSpPr>
        <p:grpSpPr bwMode="auto">
          <a:xfrm>
            <a:off x="914400" y="1250662"/>
            <a:ext cx="6657440" cy="972883"/>
            <a:chOff x="1296" y="1824"/>
            <a:chExt cx="2976" cy="432"/>
          </a:xfrm>
        </p:grpSpPr>
        <p:sp>
          <p:nvSpPr>
            <p:cNvPr id="6"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7"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8" name="Text Box 49"/>
            <p:cNvSpPr txBox="1">
              <a:spLocks noChangeArrowheads="1"/>
            </p:cNvSpPr>
            <p:nvPr/>
          </p:nvSpPr>
          <p:spPr bwMode="gray">
            <a:xfrm>
              <a:off x="1728" y="1934"/>
              <a:ext cx="2371"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000" b="1" smtClean="0">
                  <a:solidFill>
                    <a:srgbClr val="000000"/>
                  </a:solidFill>
                </a:rPr>
                <a:t>ETL dữ liệu bằng công cụ Pentaho</a:t>
              </a:r>
              <a:endParaRPr lang="en-US" sz="2000" b="1" dirty="0">
                <a:solidFill>
                  <a:srgbClr val="000000"/>
                </a:solidFill>
              </a:endParaRPr>
            </a:p>
          </p:txBody>
        </p:sp>
        <p:sp>
          <p:nvSpPr>
            <p:cNvPr id="9" name="Text Box 50"/>
            <p:cNvSpPr txBox="1">
              <a:spLocks noChangeArrowheads="1"/>
            </p:cNvSpPr>
            <p:nvPr/>
          </p:nvSpPr>
          <p:spPr bwMode="gray">
            <a:xfrm>
              <a:off x="1422" y="1886"/>
              <a:ext cx="159"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smtClean="0">
                  <a:solidFill>
                    <a:schemeClr val="bg1"/>
                  </a:solidFill>
                </a:rPr>
                <a:t>1</a:t>
              </a:r>
              <a:endParaRPr lang="en-US" sz="2400" dirty="0">
                <a:solidFill>
                  <a:schemeClr val="bg1"/>
                </a:solidFill>
              </a:endParaRPr>
            </a:p>
          </p:txBody>
        </p:sp>
      </p:grpSp>
    </p:spTree>
    <p:extLst>
      <p:ext uri="{BB962C8B-B14F-4D97-AF65-F5344CB8AC3E}">
        <p14:creationId xmlns:p14="http://schemas.microsoft.com/office/powerpoint/2010/main" val="18171077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6781800" cy="563563"/>
          </a:xfrm>
        </p:spPr>
        <p:txBody>
          <a:bodyPr/>
          <a:lstStyle/>
          <a:p>
            <a:r>
              <a:rPr lang="en-US"/>
              <a:t>Cài đặt và thử nghiệm</a:t>
            </a:r>
          </a:p>
        </p:txBody>
      </p:sp>
      <p:pic>
        <p:nvPicPr>
          <p:cNvPr id="10" name="ChucNa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63613" y="2392363"/>
            <a:ext cx="7242175" cy="4073525"/>
          </a:xfrm>
        </p:spPr>
      </p:pic>
      <p:sp>
        <p:nvSpPr>
          <p:cNvPr id="4" name="Slide Number Placeholder 3"/>
          <p:cNvSpPr>
            <a:spLocks noGrp="1"/>
          </p:cNvSpPr>
          <p:nvPr>
            <p:ph type="sldNum" sz="quarter" idx="12"/>
          </p:nvPr>
        </p:nvSpPr>
        <p:spPr/>
        <p:txBody>
          <a:bodyPr/>
          <a:lstStyle/>
          <a:p>
            <a:fld id="{77D988B1-0494-410B-A33F-36727302062A}" type="slidenum">
              <a:rPr lang="en-US" smtClean="0"/>
              <a:pPr/>
              <a:t>31</a:t>
            </a:fld>
            <a:endParaRPr lang="en-US"/>
          </a:p>
        </p:txBody>
      </p:sp>
      <p:grpSp>
        <p:nvGrpSpPr>
          <p:cNvPr id="5" name="Group 46"/>
          <p:cNvGrpSpPr>
            <a:grpSpLocks/>
          </p:cNvGrpSpPr>
          <p:nvPr/>
        </p:nvGrpSpPr>
        <p:grpSpPr bwMode="auto">
          <a:xfrm>
            <a:off x="914400" y="1250662"/>
            <a:ext cx="6657440" cy="972883"/>
            <a:chOff x="1296" y="1824"/>
            <a:chExt cx="2976" cy="432"/>
          </a:xfrm>
        </p:grpSpPr>
        <p:sp>
          <p:nvSpPr>
            <p:cNvPr id="6"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7"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8" name="Text Box 49"/>
            <p:cNvSpPr txBox="1">
              <a:spLocks noChangeArrowheads="1"/>
            </p:cNvSpPr>
            <p:nvPr/>
          </p:nvSpPr>
          <p:spPr bwMode="gray">
            <a:xfrm>
              <a:off x="1728" y="1934"/>
              <a:ext cx="2371"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000" b="1" smtClean="0">
                  <a:solidFill>
                    <a:srgbClr val="000000"/>
                  </a:solidFill>
                </a:rPr>
                <a:t>Chức năng</a:t>
              </a:r>
              <a:endParaRPr lang="en-US" sz="2000" b="1" dirty="0">
                <a:solidFill>
                  <a:srgbClr val="000000"/>
                </a:solidFill>
              </a:endParaRPr>
            </a:p>
          </p:txBody>
        </p:sp>
        <p:sp>
          <p:nvSpPr>
            <p:cNvPr id="9" name="Text Box 50"/>
            <p:cNvSpPr txBox="1">
              <a:spLocks noChangeArrowheads="1"/>
            </p:cNvSpPr>
            <p:nvPr/>
          </p:nvSpPr>
          <p:spPr bwMode="gray">
            <a:xfrm>
              <a:off x="1422" y="1886"/>
              <a:ext cx="159"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smtClean="0">
                  <a:solidFill>
                    <a:schemeClr val="bg1"/>
                  </a:solidFill>
                </a:rPr>
                <a:t>1</a:t>
              </a:r>
              <a:endParaRPr lang="en-US" sz="2400" dirty="0">
                <a:solidFill>
                  <a:schemeClr val="bg1"/>
                </a:solidFill>
              </a:endParaRPr>
            </a:p>
          </p:txBody>
        </p:sp>
      </p:grpSp>
    </p:spTree>
    <p:extLst>
      <p:ext uri="{BB962C8B-B14F-4D97-AF65-F5344CB8AC3E}">
        <p14:creationId xmlns:p14="http://schemas.microsoft.com/office/powerpoint/2010/main" val="10238207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7D988B1-0494-410B-A33F-36727302062A}" type="slidenum">
              <a:rPr lang="en-US" smtClean="0"/>
              <a:pPr/>
              <a:t>32</a:t>
            </a:fld>
            <a:endParaRPr lang="en-US"/>
          </a:p>
        </p:txBody>
      </p:sp>
      <p:grpSp>
        <p:nvGrpSpPr>
          <p:cNvPr id="5" name="Group 18"/>
          <p:cNvGrpSpPr>
            <a:grpSpLocks/>
          </p:cNvGrpSpPr>
          <p:nvPr/>
        </p:nvGrpSpPr>
        <p:grpSpPr bwMode="auto">
          <a:xfrm>
            <a:off x="1600200" y="2817221"/>
            <a:ext cx="6857701" cy="877322"/>
            <a:chOff x="2543" y="1899"/>
            <a:chExt cx="5784" cy="843"/>
          </a:xfrm>
        </p:grpSpPr>
        <p:grpSp>
          <p:nvGrpSpPr>
            <p:cNvPr id="6" name="Group 26"/>
            <p:cNvGrpSpPr>
              <a:grpSpLocks/>
            </p:cNvGrpSpPr>
            <p:nvPr/>
          </p:nvGrpSpPr>
          <p:grpSpPr bwMode="auto">
            <a:xfrm>
              <a:off x="2543" y="1899"/>
              <a:ext cx="844" cy="843"/>
              <a:chOff x="2016" y="1920"/>
              <a:chExt cx="1680" cy="1680"/>
            </a:xfrm>
          </p:grpSpPr>
          <p:sp>
            <p:nvSpPr>
              <p:cNvPr id="9" name="Oval 27"/>
              <p:cNvSpPr>
                <a:spLocks noChangeArrowheads="1"/>
              </p:cNvSpPr>
              <p:nvPr/>
            </p:nvSpPr>
            <p:spPr bwMode="gray">
              <a:xfrm>
                <a:off x="2016" y="1920"/>
                <a:ext cx="1680" cy="1680"/>
              </a:xfrm>
              <a:prstGeom prst="ellipse">
                <a:avLst/>
              </a:prstGeom>
              <a:gradFill rotWithShape="1">
                <a:gsLst>
                  <a:gs pos="0">
                    <a:srgbClr val="F14343"/>
                  </a:gs>
                  <a:gs pos="100000">
                    <a:srgbClr val="F14343">
                      <a:gamma/>
                      <a:shade val="60784"/>
                      <a:invGamma/>
                    </a:srgbClr>
                  </a:gs>
                </a:gsLst>
                <a:lin ang="5400000" scaled="1"/>
              </a:gra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Freeform 28"/>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7" name="Text Box 29"/>
            <p:cNvSpPr txBox="1">
              <a:spLocks noChangeArrowheads="1"/>
            </p:cNvSpPr>
            <p:nvPr/>
          </p:nvSpPr>
          <p:spPr bwMode="gray">
            <a:xfrm>
              <a:off x="2741" y="2020"/>
              <a:ext cx="452" cy="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4000" b="1">
                  <a:solidFill>
                    <a:schemeClr val="bg1"/>
                  </a:solidFill>
                  <a:effectLst>
                    <a:outerShdw blurRad="38100" dist="38100" dir="2700000" algn="tl">
                      <a:srgbClr val="C0C0C0"/>
                    </a:outerShdw>
                  </a:effectLst>
                </a:rPr>
                <a:t>5</a:t>
              </a:r>
            </a:p>
          </p:txBody>
        </p:sp>
        <p:sp>
          <p:nvSpPr>
            <p:cNvPr id="8" name="Text Box 31"/>
            <p:cNvSpPr txBox="1">
              <a:spLocks noChangeArrowheads="1"/>
            </p:cNvSpPr>
            <p:nvPr/>
          </p:nvSpPr>
          <p:spPr bwMode="auto">
            <a:xfrm>
              <a:off x="3387" y="2003"/>
              <a:ext cx="4940" cy="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3200" b="1" smtClean="0"/>
                <a:t>Kết luận và hướng phát triển</a:t>
              </a:r>
              <a:endParaRPr lang="en-US" sz="3200" b="1" dirty="0"/>
            </a:p>
          </p:txBody>
        </p:sp>
      </p:grpSp>
    </p:spTree>
    <p:extLst>
      <p:ext uri="{BB962C8B-B14F-4D97-AF65-F5344CB8AC3E}">
        <p14:creationId xmlns:p14="http://schemas.microsoft.com/office/powerpoint/2010/main" val="27493659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6781800" cy="563563"/>
          </a:xfrm>
        </p:spPr>
        <p:txBody>
          <a:bodyPr/>
          <a:lstStyle/>
          <a:p>
            <a:r>
              <a:rPr lang="en-US" smtClean="0"/>
              <a:t>Kết luận và hướng phát triển</a:t>
            </a:r>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7D988B1-0494-410B-A33F-36727302062A}" type="slidenum">
              <a:rPr lang="en-US" smtClean="0"/>
              <a:pPr/>
              <a:t>33</a:t>
            </a:fld>
            <a:endParaRPr lang="en-US"/>
          </a:p>
        </p:txBody>
      </p:sp>
    </p:spTree>
    <p:extLst>
      <p:ext uri="{BB962C8B-B14F-4D97-AF65-F5344CB8AC3E}">
        <p14:creationId xmlns:p14="http://schemas.microsoft.com/office/powerpoint/2010/main" val="3719456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smtClean="0"/>
              <a:t>SOICT - HUT</a:t>
            </a:r>
            <a:endParaRPr lang="en-US"/>
          </a:p>
        </p:txBody>
      </p:sp>
      <p:sp>
        <p:nvSpPr>
          <p:cNvPr id="3" name="WordArt 5"/>
          <p:cNvSpPr>
            <a:spLocks noChangeArrowheads="1" noChangeShapeType="1" noTextEdit="1"/>
          </p:cNvSpPr>
          <p:nvPr/>
        </p:nvSpPr>
        <p:spPr bwMode="gray">
          <a:xfrm>
            <a:off x="4932363" y="1828800"/>
            <a:ext cx="3887787" cy="64770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wrap="none" fromWordArt="1">
            <a:prstTxWarp prst="textDeflate">
              <a:avLst>
                <a:gd name="adj" fmla="val 0"/>
              </a:avLst>
            </a:prstTxWarp>
          </a:bodyPr>
          <a:lstStyle/>
          <a:p>
            <a:pPr algn="ctr"/>
            <a:r>
              <a:rPr lang="en-US" sz="3600" b="1" kern="10" cap="all" dirty="0">
                <a:ln w="9000" cmpd="sng">
                  <a:solidFill>
                    <a:schemeClr val="accent4">
                      <a:shade val="50000"/>
                      <a:satMod val="120000"/>
                    </a:schemeClr>
                  </a:solidFill>
                  <a:prstDash val="solid"/>
                </a:ln>
                <a:solidFill>
                  <a:schemeClr val="accent6">
                    <a:lumMod val="50000"/>
                  </a:schemeClr>
                </a:solidFill>
                <a:effectLst>
                  <a:reflection blurRad="12700" stA="28000" endPos="45000" dist="1000" dir="5400000" sy="-100000" algn="bl" rotWithShape="0"/>
                </a:effectLst>
                <a:latin typeface="Arial"/>
                <a:cs typeface="Arial"/>
              </a:rPr>
              <a:t>Thank You !</a:t>
            </a:r>
          </a:p>
        </p:txBody>
      </p:sp>
      <p:sp>
        <p:nvSpPr>
          <p:cNvPr id="4" name="Slide Number Placeholder 3"/>
          <p:cNvSpPr>
            <a:spLocks noGrp="1"/>
          </p:cNvSpPr>
          <p:nvPr>
            <p:ph type="sldNum" sz="quarter" idx="4294967295"/>
          </p:nvPr>
        </p:nvSpPr>
        <p:spPr>
          <a:xfrm>
            <a:off x="6553200" y="6486525"/>
            <a:ext cx="2133600" cy="168275"/>
          </a:xfrm>
        </p:spPr>
        <p:txBody>
          <a:bodyPr/>
          <a:lstStyle/>
          <a:p>
            <a:fld id="{E2C30D57-D15A-4E8C-8B5E-F42802F519AE}" type="slidenum">
              <a:rPr lang="en-US" smtClean="0"/>
              <a:pPr/>
              <a:t>34</a:t>
            </a:fld>
            <a:endParaRPr lang="en-US"/>
          </a:p>
        </p:txBody>
      </p:sp>
    </p:spTree>
    <p:extLst>
      <p:ext uri="{BB962C8B-B14F-4D97-AF65-F5344CB8AC3E}">
        <p14:creationId xmlns:p14="http://schemas.microsoft.com/office/powerpoint/2010/main" val="254895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7D988B1-0494-410B-A33F-36727302062A}" type="slidenum">
              <a:rPr lang="en-US" smtClean="0"/>
              <a:pPr/>
              <a:t>4</a:t>
            </a:fld>
            <a:endParaRPr lang="en-US"/>
          </a:p>
        </p:txBody>
      </p:sp>
      <p:grpSp>
        <p:nvGrpSpPr>
          <p:cNvPr id="5" name="Group 18"/>
          <p:cNvGrpSpPr>
            <a:grpSpLocks/>
          </p:cNvGrpSpPr>
          <p:nvPr/>
        </p:nvGrpSpPr>
        <p:grpSpPr bwMode="auto">
          <a:xfrm>
            <a:off x="2438400" y="2817220"/>
            <a:ext cx="4494852" cy="877322"/>
            <a:chOff x="2543" y="1899"/>
            <a:chExt cx="4319" cy="843"/>
          </a:xfrm>
        </p:grpSpPr>
        <p:grpSp>
          <p:nvGrpSpPr>
            <p:cNvPr id="6" name="Group 26"/>
            <p:cNvGrpSpPr>
              <a:grpSpLocks/>
            </p:cNvGrpSpPr>
            <p:nvPr/>
          </p:nvGrpSpPr>
          <p:grpSpPr bwMode="auto">
            <a:xfrm>
              <a:off x="2543" y="1899"/>
              <a:ext cx="844" cy="843"/>
              <a:chOff x="2016" y="1920"/>
              <a:chExt cx="1680" cy="1680"/>
            </a:xfrm>
          </p:grpSpPr>
          <p:sp>
            <p:nvSpPr>
              <p:cNvPr id="9" name="Oval 27"/>
              <p:cNvSpPr>
                <a:spLocks noChangeArrowheads="1"/>
              </p:cNvSpPr>
              <p:nvPr/>
            </p:nvSpPr>
            <p:spPr bwMode="gray">
              <a:xfrm>
                <a:off x="2016" y="1920"/>
                <a:ext cx="1680" cy="1680"/>
              </a:xfrm>
              <a:prstGeom prst="ellipse">
                <a:avLst/>
              </a:prstGeom>
              <a:gradFill rotWithShape="1">
                <a:gsLst>
                  <a:gs pos="0">
                    <a:srgbClr val="F14343"/>
                  </a:gs>
                  <a:gs pos="100000">
                    <a:srgbClr val="F14343">
                      <a:gamma/>
                      <a:shade val="60784"/>
                      <a:invGamma/>
                    </a:srgbClr>
                  </a:gs>
                </a:gsLst>
                <a:lin ang="5400000" scaled="1"/>
              </a:gra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Freeform 28"/>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7" name="Text Box 29"/>
            <p:cNvSpPr txBox="1">
              <a:spLocks noChangeArrowheads="1"/>
            </p:cNvSpPr>
            <p:nvPr/>
          </p:nvSpPr>
          <p:spPr bwMode="gray">
            <a:xfrm>
              <a:off x="2741" y="2020"/>
              <a:ext cx="452" cy="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4000" b="1">
                  <a:solidFill>
                    <a:schemeClr val="bg1"/>
                  </a:solidFill>
                  <a:effectLst>
                    <a:outerShdw blurRad="38100" dist="38100" dir="2700000" algn="tl">
                      <a:srgbClr val="C0C0C0"/>
                    </a:outerShdw>
                  </a:effectLst>
                </a:rPr>
                <a:t>1</a:t>
              </a:r>
            </a:p>
          </p:txBody>
        </p:sp>
        <p:sp>
          <p:nvSpPr>
            <p:cNvPr id="8" name="Text Box 31"/>
            <p:cNvSpPr txBox="1">
              <a:spLocks noChangeArrowheads="1"/>
            </p:cNvSpPr>
            <p:nvPr/>
          </p:nvSpPr>
          <p:spPr bwMode="auto">
            <a:xfrm>
              <a:off x="3483" y="2003"/>
              <a:ext cx="3379" cy="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3200" b="1" smtClean="0">
                  <a:effectLst>
                    <a:outerShdw blurRad="38100" dist="38100" dir="2700000" algn="tl">
                      <a:srgbClr val="000000">
                        <a:alpha val="43137"/>
                      </a:srgbClr>
                    </a:outerShdw>
                  </a:effectLst>
                </a:rPr>
                <a:t>Đặt vấn đề</a:t>
              </a:r>
              <a:endParaRPr lang="en-US" sz="3200"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2597428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7391400" cy="563563"/>
          </a:xfrm>
        </p:spPr>
        <p:txBody>
          <a:bodyPr/>
          <a:lstStyle/>
          <a:p>
            <a:r>
              <a:rPr lang="en-US" smtClean="0"/>
              <a:t>Đặt vấn đề</a:t>
            </a:r>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2311258"/>
            <a:ext cx="3758745" cy="3734219"/>
          </a:xfrm>
        </p:spPr>
      </p:pic>
      <p:sp>
        <p:nvSpPr>
          <p:cNvPr id="4" name="Slide Number Placeholder 3"/>
          <p:cNvSpPr>
            <a:spLocks noGrp="1"/>
          </p:cNvSpPr>
          <p:nvPr>
            <p:ph type="sldNum" sz="quarter" idx="12"/>
          </p:nvPr>
        </p:nvSpPr>
        <p:spPr/>
        <p:txBody>
          <a:bodyPr/>
          <a:lstStyle/>
          <a:p>
            <a:fld id="{77D988B1-0494-410B-A33F-36727302062A}" type="slidenum">
              <a:rPr lang="en-US" smtClean="0"/>
              <a:pPr/>
              <a:t>5</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2311258"/>
            <a:ext cx="3352800" cy="187974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4191000"/>
            <a:ext cx="3352800" cy="1800368"/>
          </a:xfrm>
          <a:prstGeom prst="rect">
            <a:avLst/>
          </a:prstGeom>
        </p:spPr>
      </p:pic>
    </p:spTree>
    <p:extLst>
      <p:ext uri="{BB962C8B-B14F-4D97-AF65-F5344CB8AC3E}">
        <p14:creationId xmlns:p14="http://schemas.microsoft.com/office/powerpoint/2010/main" val="30619065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sz="2400"/>
              <a:t> </a:t>
            </a:r>
            <a:r>
              <a:rPr lang="en-US" sz="2400" smtClean="0"/>
              <a:t>   Đặt vấn đề</a:t>
            </a:r>
            <a:endParaRPr lang="en-US" sz="2400" dirty="0"/>
          </a:p>
        </p:txBody>
      </p:sp>
      <p:sp>
        <p:nvSpPr>
          <p:cNvPr id="23" name="Content Placeholder 2"/>
          <p:cNvSpPr>
            <a:spLocks noGrp="1"/>
          </p:cNvSpPr>
          <p:nvPr>
            <p:ph idx="1"/>
          </p:nvPr>
        </p:nvSpPr>
        <p:spPr>
          <a:xfrm>
            <a:off x="467544" y="1776184"/>
            <a:ext cx="8424936" cy="4389120"/>
          </a:xfrm>
        </p:spPr>
        <p:txBody>
          <a:bodyPr>
            <a:noAutofit/>
          </a:bodyPr>
          <a:lstStyle/>
          <a:p>
            <a:pPr algn="just">
              <a:lnSpc>
                <a:spcPct val="150000"/>
              </a:lnSpc>
              <a:buFont typeface="Wingdings" pitchFamily="2" charset="2"/>
              <a:buChar char="ü"/>
            </a:pPr>
            <a:endParaRPr lang="en-US" sz="2400" smtClean="0">
              <a:solidFill>
                <a:srgbClr val="0D9F48"/>
              </a:solidFill>
              <a:cs typeface="Times New Roman" pitchFamily="18" charset="0"/>
            </a:endParaRPr>
          </a:p>
          <a:p>
            <a:pPr algn="just">
              <a:lnSpc>
                <a:spcPct val="150000"/>
              </a:lnSpc>
              <a:buFont typeface="Wingdings" pitchFamily="2" charset="2"/>
              <a:buChar char="ü"/>
            </a:pPr>
            <a:r>
              <a:rPr lang="en-US" sz="2400" b="0" smtClean="0">
                <a:solidFill>
                  <a:srgbClr val="000000"/>
                </a:solidFill>
                <a:latin typeface="Times New Roman" panose="02020603050405020304" pitchFamily="18" charset="0"/>
                <a:cs typeface="Times New Roman" panose="02020603050405020304" pitchFamily="18" charset="0"/>
              </a:rPr>
              <a:t>Ở những hệ thống lớn số lượng giao dịch lên đến hàng chục, trăm triệu,.. bản ghi/ngày.</a:t>
            </a:r>
          </a:p>
          <a:p>
            <a:pPr algn="just">
              <a:lnSpc>
                <a:spcPct val="150000"/>
              </a:lnSpc>
              <a:buFont typeface="Wingdings" pitchFamily="2" charset="2"/>
              <a:buChar char="ü"/>
            </a:pPr>
            <a:endParaRPr lang="en-US" sz="2400">
              <a:solidFill>
                <a:srgbClr val="0D9F48"/>
              </a:solidFill>
              <a:cs typeface="Times New Roman" pitchFamily="18" charset="0"/>
            </a:endParaRPr>
          </a:p>
          <a:p>
            <a:pPr algn="just">
              <a:lnSpc>
                <a:spcPct val="150000"/>
              </a:lnSpc>
              <a:buFont typeface="Wingdings" pitchFamily="2" charset="2"/>
              <a:buChar char="ü"/>
            </a:pPr>
            <a:endParaRPr lang="en-US" sz="2400" dirty="0" smtClean="0">
              <a:cs typeface="Times New Roman" pitchFamily="18" charset="0"/>
            </a:endParaRPr>
          </a:p>
        </p:txBody>
      </p:sp>
      <p:sp>
        <p:nvSpPr>
          <p:cNvPr id="9" name="Footer Placeholder 4"/>
          <p:cNvSpPr txBox="1">
            <a:spLocks/>
          </p:cNvSpPr>
          <p:nvPr/>
        </p:nvSpPr>
        <p:spPr bwMode="auto">
          <a:xfrm>
            <a:off x="3962400" y="6547524"/>
            <a:ext cx="1463357" cy="217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000" b="1"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t>SOICT - HUT</a:t>
            </a:r>
            <a:endParaRPr lang="en-US" dirty="0"/>
          </a:p>
        </p:txBody>
      </p:sp>
      <p:sp>
        <p:nvSpPr>
          <p:cNvPr id="2" name="Slide Number Placeholder 1"/>
          <p:cNvSpPr>
            <a:spLocks noGrp="1"/>
          </p:cNvSpPr>
          <p:nvPr>
            <p:ph type="sldNum" sz="quarter" idx="12"/>
          </p:nvPr>
        </p:nvSpPr>
        <p:spPr/>
        <p:txBody>
          <a:bodyPr/>
          <a:lstStyle/>
          <a:p>
            <a:fld id="{77D988B1-0494-410B-A33F-36727302062A}" type="slidenum">
              <a:rPr lang="en-US" smtClean="0"/>
              <a:pPr/>
              <a:t>6</a:t>
            </a:fld>
            <a:endParaRPr lang="en-US"/>
          </a:p>
        </p:txBody>
      </p:sp>
      <p:grpSp>
        <p:nvGrpSpPr>
          <p:cNvPr id="12" name="Group 46"/>
          <p:cNvGrpSpPr>
            <a:grpSpLocks/>
          </p:cNvGrpSpPr>
          <p:nvPr/>
        </p:nvGrpSpPr>
        <p:grpSpPr bwMode="auto">
          <a:xfrm>
            <a:off x="810160" y="1143000"/>
            <a:ext cx="6304480" cy="685800"/>
            <a:chOff x="1296" y="1824"/>
            <a:chExt cx="2976" cy="432"/>
          </a:xfrm>
        </p:grpSpPr>
        <p:sp>
          <p:nvSpPr>
            <p:cNvPr id="13"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4"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p:cNvSpPr txBox="1">
              <a:spLocks noChangeArrowheads="1"/>
            </p:cNvSpPr>
            <p:nvPr/>
          </p:nvSpPr>
          <p:spPr bwMode="gray">
            <a:xfrm>
              <a:off x="1728" y="1934"/>
              <a:ext cx="237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b="1" smtClean="0">
                  <a:solidFill>
                    <a:srgbClr val="000000"/>
                  </a:solidFill>
                </a:rPr>
                <a:t>Sự gia tăng của dữ liệu giao dịch </a:t>
              </a:r>
              <a:endParaRPr lang="en-US" b="1" dirty="0">
                <a:solidFill>
                  <a:srgbClr val="000000"/>
                </a:solidFill>
              </a:endParaRPr>
            </a:p>
          </p:txBody>
        </p:sp>
        <p:sp>
          <p:nvSpPr>
            <p:cNvPr id="16" name="Text Box 50"/>
            <p:cNvSpPr txBox="1">
              <a:spLocks noChangeArrowheads="1"/>
            </p:cNvSpPr>
            <p:nvPr/>
          </p:nvSpPr>
          <p:spPr bwMode="gray">
            <a:xfrm>
              <a:off x="1418" y="1886"/>
              <a:ext cx="16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rPr>
                <a:t>1</a:t>
              </a:r>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116" y="4140560"/>
            <a:ext cx="3853962" cy="19677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202" y="4140560"/>
            <a:ext cx="3422650" cy="1917340"/>
          </a:xfrm>
          <a:prstGeom prst="rect">
            <a:avLst/>
          </a:prstGeom>
        </p:spPr>
      </p:pic>
    </p:spTree>
    <p:extLst>
      <p:ext uri="{BB962C8B-B14F-4D97-AF65-F5344CB8AC3E}">
        <p14:creationId xmlns:p14="http://schemas.microsoft.com/office/powerpoint/2010/main" val="23896144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sz="2400"/>
              <a:t> </a:t>
            </a:r>
            <a:r>
              <a:rPr lang="en-US" sz="2400" smtClean="0"/>
              <a:t>   Đặt vấn đề</a:t>
            </a:r>
            <a:endParaRPr lang="en-US" sz="2400" dirty="0"/>
          </a:p>
        </p:txBody>
      </p:sp>
      <p:sp>
        <p:nvSpPr>
          <p:cNvPr id="23" name="Content Placeholder 2"/>
          <p:cNvSpPr>
            <a:spLocks noGrp="1"/>
          </p:cNvSpPr>
          <p:nvPr>
            <p:ph idx="1"/>
          </p:nvPr>
        </p:nvSpPr>
        <p:spPr>
          <a:xfrm>
            <a:off x="467544" y="1776184"/>
            <a:ext cx="8424936" cy="4389120"/>
          </a:xfrm>
        </p:spPr>
        <p:txBody>
          <a:bodyPr>
            <a:noAutofit/>
          </a:bodyPr>
          <a:lstStyle/>
          <a:p>
            <a:pPr algn="just">
              <a:lnSpc>
                <a:spcPct val="150000"/>
              </a:lnSpc>
              <a:buFont typeface="Wingdings" pitchFamily="2" charset="2"/>
              <a:buChar char="ü"/>
            </a:pPr>
            <a:r>
              <a:rPr lang="en-US" sz="2400" b="0" smtClean="0">
                <a:solidFill>
                  <a:srgbClr val="000000"/>
                </a:solidFill>
                <a:latin typeface="Times New Roman" panose="02020603050405020304" pitchFamily="18" charset="0"/>
                <a:cs typeface="Times New Roman" panose="02020603050405020304" pitchFamily="18" charset="0"/>
              </a:rPr>
              <a:t>Giải pháp lưu trữ và tích hợp nguồn dữ liệu</a:t>
            </a:r>
          </a:p>
          <a:p>
            <a:pPr algn="just">
              <a:lnSpc>
                <a:spcPct val="150000"/>
              </a:lnSpc>
              <a:buFont typeface="Wingdings" pitchFamily="2" charset="2"/>
              <a:buChar char="ü"/>
            </a:pPr>
            <a:endParaRPr lang="en-US" sz="2400" b="0" smtClean="0">
              <a:solidFill>
                <a:srgbClr val="000000"/>
              </a:solidFill>
              <a:latin typeface="Times New Roman" panose="02020603050405020304" pitchFamily="18" charset="0"/>
              <a:cs typeface="Times New Roman" panose="02020603050405020304" pitchFamily="18" charset="0"/>
            </a:endParaRPr>
          </a:p>
          <a:p>
            <a:pPr marL="0" indent="0" algn="just">
              <a:lnSpc>
                <a:spcPct val="150000"/>
              </a:lnSpc>
              <a:buNone/>
            </a:pPr>
            <a:endParaRPr lang="en-US" sz="2400" b="0" smtClean="0">
              <a:solidFill>
                <a:srgbClr val="000000"/>
              </a:solidFill>
              <a:latin typeface="Times New Roman" panose="02020603050405020304" pitchFamily="18" charset="0"/>
              <a:cs typeface="Times New Roman" panose="02020603050405020304" pitchFamily="18" charset="0"/>
            </a:endParaRPr>
          </a:p>
          <a:p>
            <a:pPr algn="just">
              <a:lnSpc>
                <a:spcPct val="150000"/>
              </a:lnSpc>
              <a:buFont typeface="Wingdings" pitchFamily="2" charset="2"/>
              <a:buChar char="ü"/>
            </a:pPr>
            <a:r>
              <a:rPr lang="en-US" sz="2400" b="0" smtClean="0">
                <a:solidFill>
                  <a:srgbClr val="000000"/>
                </a:solidFill>
                <a:latin typeface="Times New Roman" panose="02020603050405020304" pitchFamily="18" charset="0"/>
                <a:cs typeface="Times New Roman" panose="02020603050405020304" pitchFamily="18" charset="0"/>
              </a:rPr>
              <a:t>Phân tích và sử dụng hiệu quả nguồn dữ liệu  trong kinh doanh</a:t>
            </a:r>
            <a:r>
              <a:rPr lang="en-US" sz="2400" b="0" smtClean="0">
                <a:solidFill>
                  <a:srgbClr val="000000"/>
                </a:solidFill>
                <a:cs typeface="Times New Roman" pitchFamily="18" charset="0"/>
              </a:rPr>
              <a:t>.</a:t>
            </a:r>
          </a:p>
          <a:p>
            <a:pPr algn="just">
              <a:lnSpc>
                <a:spcPct val="150000"/>
              </a:lnSpc>
              <a:buFont typeface="Wingdings" pitchFamily="2" charset="2"/>
              <a:buChar char="ü"/>
            </a:pPr>
            <a:endParaRPr lang="en-US" sz="2400" b="0" smtClean="0">
              <a:solidFill>
                <a:srgbClr val="000000"/>
              </a:solidFill>
              <a:cs typeface="Times New Roman" pitchFamily="18" charset="0"/>
            </a:endParaRPr>
          </a:p>
          <a:p>
            <a:pPr algn="just">
              <a:lnSpc>
                <a:spcPct val="150000"/>
              </a:lnSpc>
              <a:buFont typeface="Wingdings" pitchFamily="2" charset="2"/>
              <a:buChar char="ü"/>
            </a:pPr>
            <a:endParaRPr lang="en-US" sz="2400">
              <a:solidFill>
                <a:srgbClr val="0D9F48"/>
              </a:solidFill>
              <a:cs typeface="Times New Roman" pitchFamily="18" charset="0"/>
            </a:endParaRPr>
          </a:p>
          <a:p>
            <a:pPr algn="just">
              <a:lnSpc>
                <a:spcPct val="150000"/>
              </a:lnSpc>
              <a:buFont typeface="Wingdings" pitchFamily="2" charset="2"/>
              <a:buChar char="ü"/>
            </a:pPr>
            <a:endParaRPr lang="en-US" sz="2400" dirty="0" smtClean="0">
              <a:cs typeface="Times New Roman" pitchFamily="18" charset="0"/>
            </a:endParaRPr>
          </a:p>
        </p:txBody>
      </p:sp>
      <p:sp>
        <p:nvSpPr>
          <p:cNvPr id="9" name="Footer Placeholder 4"/>
          <p:cNvSpPr txBox="1">
            <a:spLocks/>
          </p:cNvSpPr>
          <p:nvPr/>
        </p:nvSpPr>
        <p:spPr bwMode="auto">
          <a:xfrm>
            <a:off x="3962400" y="6547524"/>
            <a:ext cx="1463357" cy="217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000" b="1"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t>SOICT - HUT</a:t>
            </a:r>
            <a:endParaRPr lang="en-US" dirty="0"/>
          </a:p>
        </p:txBody>
      </p:sp>
      <p:sp>
        <p:nvSpPr>
          <p:cNvPr id="2" name="Slide Number Placeholder 1"/>
          <p:cNvSpPr>
            <a:spLocks noGrp="1"/>
          </p:cNvSpPr>
          <p:nvPr>
            <p:ph type="sldNum" sz="quarter" idx="12"/>
          </p:nvPr>
        </p:nvSpPr>
        <p:spPr/>
        <p:txBody>
          <a:bodyPr/>
          <a:lstStyle/>
          <a:p>
            <a:fld id="{77D988B1-0494-410B-A33F-36727302062A}" type="slidenum">
              <a:rPr lang="en-US" smtClean="0"/>
              <a:pPr/>
              <a:t>7</a:t>
            </a:fld>
            <a:endParaRPr lang="en-US"/>
          </a:p>
        </p:txBody>
      </p:sp>
      <p:grpSp>
        <p:nvGrpSpPr>
          <p:cNvPr id="12" name="Group 46"/>
          <p:cNvGrpSpPr>
            <a:grpSpLocks/>
          </p:cNvGrpSpPr>
          <p:nvPr/>
        </p:nvGrpSpPr>
        <p:grpSpPr bwMode="auto">
          <a:xfrm>
            <a:off x="810160" y="1143002"/>
            <a:ext cx="6657440" cy="820738"/>
            <a:chOff x="1296" y="1824"/>
            <a:chExt cx="2976" cy="517"/>
          </a:xfrm>
        </p:grpSpPr>
        <p:sp>
          <p:nvSpPr>
            <p:cNvPr id="13"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4" name="AutoShape 48"/>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p:cNvSpPr txBox="1">
              <a:spLocks noChangeArrowheads="1"/>
            </p:cNvSpPr>
            <p:nvPr/>
          </p:nvSpPr>
          <p:spPr bwMode="gray">
            <a:xfrm>
              <a:off x="1728" y="1934"/>
              <a:ext cx="2371"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b="1" smtClean="0">
                  <a:solidFill>
                    <a:srgbClr val="000000"/>
                  </a:solidFill>
                </a:rPr>
                <a:t>Tổng hợp và sử dụng hiệu quả nguồn dữ liệu</a:t>
              </a:r>
              <a:endParaRPr lang="en-US" b="1" dirty="0">
                <a:solidFill>
                  <a:srgbClr val="000000"/>
                </a:solidFill>
              </a:endParaRPr>
            </a:p>
          </p:txBody>
        </p:sp>
        <p:sp>
          <p:nvSpPr>
            <p:cNvPr id="16" name="Text Box 50"/>
            <p:cNvSpPr txBox="1">
              <a:spLocks noChangeArrowheads="1"/>
            </p:cNvSpPr>
            <p:nvPr/>
          </p:nvSpPr>
          <p:spPr bwMode="gray">
            <a:xfrm>
              <a:off x="1422" y="1886"/>
              <a:ext cx="15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smtClean="0">
                  <a:solidFill>
                    <a:schemeClr val="bg1"/>
                  </a:solidFill>
                </a:rPr>
                <a:t>2</a:t>
              </a:r>
              <a:endParaRPr lang="en-US" sz="2400" dirty="0">
                <a:solidFill>
                  <a:schemeClr val="bg1"/>
                </a:solidFill>
              </a:endParaRPr>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7611" y="4205128"/>
            <a:ext cx="4033652" cy="2233826"/>
          </a:xfrm>
          <a:prstGeom prst="rect">
            <a:avLst/>
          </a:prstGeom>
        </p:spPr>
      </p:pic>
      <p:pic>
        <p:nvPicPr>
          <p:cNvPr id="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5222" y="2305510"/>
            <a:ext cx="3450536" cy="1554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3478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6934200" cy="563563"/>
          </a:xfrm>
        </p:spPr>
        <p:txBody>
          <a:bodyPr/>
          <a:lstStyle/>
          <a:p>
            <a:r>
              <a:rPr lang="en-US"/>
              <a:t>Đặt vấn đề</a:t>
            </a:r>
          </a:p>
        </p:txBody>
      </p:sp>
      <p:sp>
        <p:nvSpPr>
          <p:cNvPr id="3" name="Content Placeholder 2"/>
          <p:cNvSpPr>
            <a:spLocks noGrp="1"/>
          </p:cNvSpPr>
          <p:nvPr>
            <p:ph idx="1"/>
          </p:nvPr>
        </p:nvSpPr>
        <p:spPr/>
        <p:txBody>
          <a:bodyPr/>
          <a:lstStyle/>
          <a:p>
            <a:pPr marL="0" indent="0">
              <a:buNone/>
            </a:pPr>
            <a:endParaRPr lang="en-US"/>
          </a:p>
          <a:p>
            <a:pPr marL="0" indent="0">
              <a:buNone/>
            </a:pPr>
            <a:endParaRPr lang="en-US" smtClean="0"/>
          </a:p>
          <a:p>
            <a:pPr marL="0" indent="0">
              <a:buNone/>
            </a:pPr>
            <a:r>
              <a:rPr lang="en-US" smtClean="0"/>
              <a:t>=&gt; Xây dựng kho dữ liệu Data Warehouse</a:t>
            </a:r>
            <a:endParaRPr lang="en-US"/>
          </a:p>
        </p:txBody>
      </p:sp>
      <p:sp>
        <p:nvSpPr>
          <p:cNvPr id="4" name="Slide Number Placeholder 3"/>
          <p:cNvSpPr>
            <a:spLocks noGrp="1"/>
          </p:cNvSpPr>
          <p:nvPr>
            <p:ph type="sldNum" sz="quarter" idx="12"/>
          </p:nvPr>
        </p:nvSpPr>
        <p:spPr/>
        <p:txBody>
          <a:bodyPr/>
          <a:lstStyle/>
          <a:p>
            <a:fld id="{77D988B1-0494-410B-A33F-36727302062A}" type="slidenum">
              <a:rPr lang="en-US" smtClean="0"/>
              <a:pPr/>
              <a:t>8</a:t>
            </a:fld>
            <a:endParaRPr lang="en-US"/>
          </a:p>
        </p:txBody>
      </p:sp>
    </p:spTree>
    <p:extLst>
      <p:ext uri="{BB962C8B-B14F-4D97-AF65-F5344CB8AC3E}">
        <p14:creationId xmlns:p14="http://schemas.microsoft.com/office/powerpoint/2010/main" val="38926868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7D988B1-0494-410B-A33F-36727302062A}" type="slidenum">
              <a:rPr lang="en-US" smtClean="0"/>
              <a:pPr/>
              <a:t>9</a:t>
            </a:fld>
            <a:endParaRPr lang="en-US"/>
          </a:p>
        </p:txBody>
      </p:sp>
      <p:grpSp>
        <p:nvGrpSpPr>
          <p:cNvPr id="5" name="Group 18"/>
          <p:cNvGrpSpPr>
            <a:grpSpLocks/>
          </p:cNvGrpSpPr>
          <p:nvPr/>
        </p:nvGrpSpPr>
        <p:grpSpPr bwMode="auto">
          <a:xfrm>
            <a:off x="2438400" y="2817221"/>
            <a:ext cx="6019501" cy="877322"/>
            <a:chOff x="2543" y="1899"/>
            <a:chExt cx="5784" cy="843"/>
          </a:xfrm>
        </p:grpSpPr>
        <p:grpSp>
          <p:nvGrpSpPr>
            <p:cNvPr id="6" name="Group 26"/>
            <p:cNvGrpSpPr>
              <a:grpSpLocks/>
            </p:cNvGrpSpPr>
            <p:nvPr/>
          </p:nvGrpSpPr>
          <p:grpSpPr bwMode="auto">
            <a:xfrm>
              <a:off x="2543" y="1899"/>
              <a:ext cx="844" cy="843"/>
              <a:chOff x="2016" y="1920"/>
              <a:chExt cx="1680" cy="1680"/>
            </a:xfrm>
          </p:grpSpPr>
          <p:sp>
            <p:nvSpPr>
              <p:cNvPr id="9" name="Oval 27"/>
              <p:cNvSpPr>
                <a:spLocks noChangeArrowheads="1"/>
              </p:cNvSpPr>
              <p:nvPr/>
            </p:nvSpPr>
            <p:spPr bwMode="gray">
              <a:xfrm>
                <a:off x="2016" y="1920"/>
                <a:ext cx="1680" cy="1680"/>
              </a:xfrm>
              <a:prstGeom prst="ellipse">
                <a:avLst/>
              </a:prstGeom>
              <a:gradFill rotWithShape="1">
                <a:gsLst>
                  <a:gs pos="0">
                    <a:srgbClr val="F14343"/>
                  </a:gs>
                  <a:gs pos="100000">
                    <a:srgbClr val="F14343">
                      <a:gamma/>
                      <a:shade val="60784"/>
                      <a:invGamma/>
                    </a:srgbClr>
                  </a:gs>
                </a:gsLst>
                <a:lin ang="5400000" scaled="1"/>
              </a:gra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Freeform 28"/>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bg1"/>
                  </a:gs>
                  <a:gs pos="100000">
                    <a:srgbClr val="FF3300"/>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en-US"/>
              </a:p>
            </p:txBody>
          </p:sp>
        </p:grpSp>
        <p:sp>
          <p:nvSpPr>
            <p:cNvPr id="7" name="Text Box 29"/>
            <p:cNvSpPr txBox="1">
              <a:spLocks noChangeArrowheads="1"/>
            </p:cNvSpPr>
            <p:nvPr/>
          </p:nvSpPr>
          <p:spPr bwMode="gray">
            <a:xfrm>
              <a:off x="2741" y="2020"/>
              <a:ext cx="452" cy="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4000" b="1">
                  <a:solidFill>
                    <a:schemeClr val="bg1"/>
                  </a:solidFill>
                  <a:effectLst>
                    <a:outerShdw blurRad="38100" dist="38100" dir="2700000" algn="tl">
                      <a:srgbClr val="C0C0C0"/>
                    </a:outerShdw>
                  </a:effectLst>
                </a:rPr>
                <a:t>2</a:t>
              </a:r>
            </a:p>
          </p:txBody>
        </p:sp>
        <p:sp>
          <p:nvSpPr>
            <p:cNvPr id="8" name="Text Box 31"/>
            <p:cNvSpPr txBox="1">
              <a:spLocks noChangeArrowheads="1"/>
            </p:cNvSpPr>
            <p:nvPr/>
          </p:nvSpPr>
          <p:spPr bwMode="auto">
            <a:xfrm>
              <a:off x="3483" y="2003"/>
              <a:ext cx="4844" cy="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3200" b="1"/>
                <a:t>Định hướng và giải pháp</a:t>
              </a:r>
              <a:endParaRPr lang="en-US" sz="3200" b="1" dirty="0"/>
            </a:p>
          </p:txBody>
        </p:sp>
      </p:grpSp>
    </p:spTree>
    <p:extLst>
      <p:ext uri="{BB962C8B-B14F-4D97-AF65-F5344CB8AC3E}">
        <p14:creationId xmlns:p14="http://schemas.microsoft.com/office/powerpoint/2010/main" val="306327198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cdb2004123l">
  <a:themeElements>
    <a:clrScheme name="sample 2">
      <a:dk1>
        <a:srgbClr val="19426B"/>
      </a:dk1>
      <a:lt1>
        <a:srgbClr val="FFFFFF"/>
      </a:lt1>
      <a:dk2>
        <a:srgbClr val="008080"/>
      </a:dk2>
      <a:lt2>
        <a:srgbClr val="B2B2B2"/>
      </a:lt2>
      <a:accent1>
        <a:srgbClr val="35C9C2"/>
      </a:accent1>
      <a:accent2>
        <a:srgbClr val="398AC7"/>
      </a:accent2>
      <a:accent3>
        <a:srgbClr val="FFFFFF"/>
      </a:accent3>
      <a:accent4>
        <a:srgbClr val="14375A"/>
      </a:accent4>
      <a:accent5>
        <a:srgbClr val="AEE1DD"/>
      </a:accent5>
      <a:accent6>
        <a:srgbClr val="337DB4"/>
      </a:accent6>
      <a:hlink>
        <a:srgbClr val="8BBC00"/>
      </a:hlink>
      <a:folHlink>
        <a:srgbClr val="6D50CA"/>
      </a:folHlink>
    </a:clrScheme>
    <a:fontScheme name="samp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ample 1">
        <a:dk1>
          <a:srgbClr val="000000"/>
        </a:dk1>
        <a:lt1>
          <a:srgbClr val="FFFFFF"/>
        </a:lt1>
        <a:dk2>
          <a:srgbClr val="1640B6"/>
        </a:dk2>
        <a:lt2>
          <a:srgbClr val="B2B2B2"/>
        </a:lt2>
        <a:accent1>
          <a:srgbClr val="48BDEC"/>
        </a:accent1>
        <a:accent2>
          <a:srgbClr val="E68402"/>
        </a:accent2>
        <a:accent3>
          <a:srgbClr val="FFFFFF"/>
        </a:accent3>
        <a:accent4>
          <a:srgbClr val="000000"/>
        </a:accent4>
        <a:accent5>
          <a:srgbClr val="B1DBF4"/>
        </a:accent5>
        <a:accent6>
          <a:srgbClr val="D07702"/>
        </a:accent6>
        <a:hlink>
          <a:srgbClr val="339966"/>
        </a:hlink>
        <a:folHlink>
          <a:srgbClr val="7E88E4"/>
        </a:folHlink>
      </a:clrScheme>
      <a:clrMap bg1="lt1" tx1="dk1" bg2="lt2" tx2="dk2" accent1="accent1" accent2="accent2" accent3="accent3" accent4="accent4" accent5="accent5" accent6="accent6" hlink="hlink" folHlink="folHlink"/>
    </a:extraClrScheme>
    <a:extraClrScheme>
      <a:clrScheme name="sample 2">
        <a:dk1>
          <a:srgbClr val="19426B"/>
        </a:dk1>
        <a:lt1>
          <a:srgbClr val="FFFFFF"/>
        </a:lt1>
        <a:dk2>
          <a:srgbClr val="008080"/>
        </a:dk2>
        <a:lt2>
          <a:srgbClr val="B2B2B2"/>
        </a:lt2>
        <a:accent1>
          <a:srgbClr val="35C9C2"/>
        </a:accent1>
        <a:accent2>
          <a:srgbClr val="398AC7"/>
        </a:accent2>
        <a:accent3>
          <a:srgbClr val="FFFFFF"/>
        </a:accent3>
        <a:accent4>
          <a:srgbClr val="14375A"/>
        </a:accent4>
        <a:accent5>
          <a:srgbClr val="AEE1DD"/>
        </a:accent5>
        <a:accent6>
          <a:srgbClr val="337DB4"/>
        </a:accent6>
        <a:hlink>
          <a:srgbClr val="8BBC00"/>
        </a:hlink>
        <a:folHlink>
          <a:srgbClr val="6D50CA"/>
        </a:folHlink>
      </a:clrScheme>
      <a:clrMap bg1="lt1" tx1="dk1" bg2="lt2" tx2="dk2" accent1="accent1" accent2="accent2" accent3="accent3" accent4="accent4" accent5="accent5" accent6="accent6" hlink="hlink" folHlink="folHlink"/>
    </a:extraClrScheme>
    <a:extraClrScheme>
      <a:clrScheme name="sample 3">
        <a:dk1>
          <a:srgbClr val="25095D"/>
        </a:dk1>
        <a:lt1>
          <a:srgbClr val="FFFFFF"/>
        </a:lt1>
        <a:dk2>
          <a:srgbClr val="235752"/>
        </a:dk2>
        <a:lt2>
          <a:srgbClr val="B2B2B2"/>
        </a:lt2>
        <a:accent1>
          <a:srgbClr val="DAAF34"/>
        </a:accent1>
        <a:accent2>
          <a:srgbClr val="6F9A3C"/>
        </a:accent2>
        <a:accent3>
          <a:srgbClr val="FFFFFF"/>
        </a:accent3>
        <a:accent4>
          <a:srgbClr val="1E064E"/>
        </a:accent4>
        <a:accent5>
          <a:srgbClr val="EAD4AE"/>
        </a:accent5>
        <a:accent6>
          <a:srgbClr val="648B35"/>
        </a:accent6>
        <a:hlink>
          <a:srgbClr val="8DAED9"/>
        </a:hlink>
        <a:folHlink>
          <a:srgbClr val="A8CB7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cdb2004123l</Template>
  <TotalTime>3439</TotalTime>
  <Words>1007</Words>
  <Application>Microsoft Office PowerPoint</Application>
  <PresentationFormat>On-screen Show (4:3)</PresentationFormat>
  <Paragraphs>196</Paragraphs>
  <Slides>34</Slides>
  <Notes>11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.VnArial</vt:lpstr>
      <vt:lpstr>Arial</vt:lpstr>
      <vt:lpstr>Calibri</vt:lpstr>
      <vt:lpstr>Times New Roman</vt:lpstr>
      <vt:lpstr>Verdana</vt:lpstr>
      <vt:lpstr>Wingdings</vt:lpstr>
      <vt:lpstr>cdb2004123l</vt:lpstr>
      <vt:lpstr>BÁO CÁO ĐỒ ÁN TỐT NGHIỆP</vt:lpstr>
      <vt:lpstr>GIỚI THIỆU </vt:lpstr>
      <vt:lpstr>NỘI DUNG</vt:lpstr>
      <vt:lpstr>PowerPoint Presentation</vt:lpstr>
      <vt:lpstr>Đặt vấn đề</vt:lpstr>
      <vt:lpstr>    Đặt vấn đề</vt:lpstr>
      <vt:lpstr>    Đặt vấn đề</vt:lpstr>
      <vt:lpstr>Đặt vấn đề</vt:lpstr>
      <vt:lpstr>PowerPoint Presentation</vt:lpstr>
      <vt:lpstr>Data warehouse là gi?</vt:lpstr>
      <vt:lpstr>Giải pháp công nghệ</vt:lpstr>
      <vt:lpstr>Giải pháp công nghệ</vt:lpstr>
      <vt:lpstr>Giải pháp công nghệ</vt:lpstr>
      <vt:lpstr>Giải pháp công nghệ</vt:lpstr>
      <vt:lpstr>Giải pháp công nghệ</vt:lpstr>
      <vt:lpstr>Định hướng và giải pháp</vt:lpstr>
      <vt:lpstr>    Giải pháp công nghệ</vt:lpstr>
      <vt:lpstr>    Giải pháp công nghệ</vt:lpstr>
      <vt:lpstr>    Giải pháp công nghệ</vt:lpstr>
      <vt:lpstr> Giải pháp công nghệ</vt:lpstr>
      <vt:lpstr> Giải pháp công nghệ</vt:lpstr>
      <vt:lpstr> Giải pháp công nghệ</vt:lpstr>
      <vt:lpstr> Giải pháp công nghệ</vt:lpstr>
      <vt:lpstr>PowerPoint Presentation</vt:lpstr>
      <vt:lpstr>Phân tích thiết kế</vt:lpstr>
      <vt:lpstr>Phân tích thiết kế</vt:lpstr>
      <vt:lpstr>Phân tích thiết kế</vt:lpstr>
      <vt:lpstr>Phân tích thiết kế</vt:lpstr>
      <vt:lpstr>PowerPoint Presentation</vt:lpstr>
      <vt:lpstr>Cài đặt và thử nghiệm</vt:lpstr>
      <vt:lpstr>Cài đặt và thử nghiệm</vt:lpstr>
      <vt:lpstr>PowerPoint Presentation</vt:lpstr>
      <vt:lpstr>Kết luận và hướng phát triển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TANNGUYEN</dc:creator>
  <cp:lastModifiedBy>Nguyễn Việt Anh</cp:lastModifiedBy>
  <cp:revision>538</cp:revision>
  <dcterms:created xsi:type="dcterms:W3CDTF">2012-04-01T14:10:19Z</dcterms:created>
  <dcterms:modified xsi:type="dcterms:W3CDTF">2015-06-08T08:38:20Z</dcterms:modified>
</cp:coreProperties>
</file>